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7" r:id="rId2"/>
    <p:sldId id="26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73" r:id="rId23"/>
    <p:sldId id="274" r:id="rId24"/>
  </p:sldIdLst>
  <p:sldSz cx="12192000" cy="6858000"/>
  <p:notesSz cx="6858000" cy="9144000"/>
  <p:embeddedFontLst>
    <p:embeddedFont>
      <p:font typeface="Prompt" panose="00000500000000000000" pitchFamily="2" charset="-34"/>
      <p:regular r:id="rId26"/>
      <p:bold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Angsana New" panose="02020603050405020304" pitchFamily="18" charset="-34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rdia New" panose="020B0304020202020204" pitchFamily="34" charset="-34"/>
      <p:regular r:id="rId39"/>
      <p:bold r:id="rId40"/>
      <p:italic r:id="rId41"/>
      <p:boldItalic r:id="rId42"/>
    </p:embeddedFont>
    <p:embeddedFont>
      <p:font typeface="맑은 고딕" panose="020B0503020000020004" pitchFamily="34" charset="-127"/>
      <p:regular r:id="rId43"/>
      <p:bold r:id="rId44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02" autoAdjust="0"/>
  </p:normalViewPr>
  <p:slideViewPr>
    <p:cSldViewPr snapToGrid="0" showGuides="1">
      <p:cViewPr varScale="1">
        <p:scale>
          <a:sx n="67" d="100"/>
          <a:sy n="67" d="100"/>
        </p:scale>
        <p:origin x="1219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mazon_v2-%20&#3648;&#3614;&#3636;&#3656;&#3617;&#3588;&#3635;&#3629;&#3608;&#3636;&#3610;&#3634;&#3618;&#3605;&#3633;&#3623;&#3649;&#3611;&#361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mazon_v2-%20&#3648;&#3614;&#3636;&#3656;&#3617;&#3588;&#3635;&#3629;&#3608;&#3636;&#3610;&#3634;&#3618;&#3605;&#3633;&#3623;&#3649;&#3611;&#361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oung%20data%20science%20camp\amazon_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mazon_v2-%20&#3648;&#3614;&#3636;&#3656;&#3617;&#3588;&#3635;&#3629;&#3608;&#3636;&#3610;&#3634;&#3618;&#3605;&#3633;&#3623;&#3649;&#3611;&#361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mazon_v2-%20&#3648;&#3614;&#3636;&#3656;&#3617;&#3588;&#3635;&#3629;&#3608;&#3636;&#3610;&#3634;&#3618;&#3605;&#3633;&#3623;&#3649;&#3611;&#361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mazon_v2-%20&#3648;&#3614;&#3636;&#3656;&#3617;&#3588;&#3635;&#3629;&#3608;&#3636;&#3610;&#3634;&#3618;&#3605;&#3633;&#3623;&#3649;&#3611;&#361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kmuttacth-my.sharepoint.com/personal/kanlaya_th_mail_kmutt_ac_th/Documents/amazon_v2-%20&#3648;&#3614;&#3636;&#3656;&#3617;&#3588;&#3635;&#3629;&#3608;&#3636;&#3610;&#3634;&#3618;&#3605;&#3633;&#3623;&#3649;&#3611;&#361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date-c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[amazon_v2- เพิ่มคำอธิบายตัวแปร.xlsx]Sheet3!PivotTable2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sz="2800" dirty="0"/>
              <a:t>รายได้</a:t>
            </a:r>
            <a:endParaRPr lang="en-US" dirty="0"/>
          </a:p>
        </c:rich>
      </c:tx>
      <c:layout>
        <c:manualLayout>
          <c:xMode val="edge"/>
          <c:yMode val="edge"/>
          <c:x val="0.46058450770427212"/>
          <c:y val="8.3700681091931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8248727349382834"/>
          <c:y val="0.92388016209121759"/>
          <c:w val="0.32061035771439106"/>
          <c:h val="7.61198203393977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[amazon_v2- เพิ่มคำอธิบายตัวแปร.xlsx]Sheet3!PivotTable4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Sheet3!$B$18:$B$19</c:f>
              <c:strCache>
                <c:ptCount val="1"/>
                <c:pt idx="0">
                  <c:v>18 - 20 ปี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Sheet3!$B$20:$B$23</c:f>
              <c:numCache>
                <c:formatCode>0.00%</c:formatCode>
                <c:ptCount val="3"/>
                <c:pt idx="0">
                  <c:v>1.8057469492094595E-3</c:v>
                </c:pt>
                <c:pt idx="1">
                  <c:v>2.812686270405775E-3</c:v>
                </c:pt>
                <c:pt idx="2">
                  <c:v>1.3799956006699755E-3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A6-434B-8C1B-395AC8A39B22}"/>
            </c:ext>
          </c:extLst>
        </c:ser>
        <c:ser>
          <c:idx val="1"/>
          <c:order val="1"/>
          <c:tx>
            <c:strRef>
              <c:f>Sheet3!$C$18:$C$19</c:f>
              <c:strCache>
                <c:ptCount val="1"/>
                <c:pt idx="0">
                  <c:v>21 - 24 ปี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Sheet3!$C$20:$C$23</c:f>
              <c:numCache>
                <c:formatCode>0.00%</c:formatCode>
                <c:ptCount val="3"/>
                <c:pt idx="0">
                  <c:v>3.313436104391576E-3</c:v>
                </c:pt>
                <c:pt idx="1">
                  <c:v>9.6165441764044408E-3</c:v>
                </c:pt>
                <c:pt idx="2">
                  <c:v>8.9081236367969025E-4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0A6-434B-8C1B-395AC8A39B22}"/>
            </c:ext>
          </c:extLst>
        </c:ser>
        <c:ser>
          <c:idx val="2"/>
          <c:order val="2"/>
          <c:tx>
            <c:strRef>
              <c:f>Sheet3!$D$18:$D$19</c:f>
              <c:strCache>
                <c:ptCount val="1"/>
                <c:pt idx="0">
                  <c:v>25 - 29 ปี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Sheet3!$D$20:$D$23</c:f>
              <c:numCache>
                <c:formatCode>0.00%</c:formatCode>
                <c:ptCount val="3"/>
                <c:pt idx="0">
                  <c:v>1.2158915722388071E-2</c:v>
                </c:pt>
                <c:pt idx="1">
                  <c:v>2.0447136812961387E-2</c:v>
                </c:pt>
                <c:pt idx="2">
                  <c:v>2.1238199849942636E-3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0A6-434B-8C1B-395AC8A39B22}"/>
            </c:ext>
          </c:extLst>
        </c:ser>
        <c:ser>
          <c:idx val="3"/>
          <c:order val="3"/>
          <c:tx>
            <c:strRef>
              <c:f>Sheet3!$E$18:$E$19</c:f>
              <c:strCache>
                <c:ptCount val="1"/>
                <c:pt idx="0">
                  <c:v>30-34 ปี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Sheet3!$E$20:$E$23</c:f>
              <c:numCache>
                <c:formatCode>0.00%</c:formatCode>
                <c:ptCount val="3"/>
                <c:pt idx="0">
                  <c:v>2.3441594669629456E-2</c:v>
                </c:pt>
                <c:pt idx="1">
                  <c:v>1.8781085858044885E-2</c:v>
                </c:pt>
                <c:pt idx="2">
                  <c:v>1.2319766854954079E-3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0A6-434B-8C1B-395AC8A39B22}"/>
            </c:ext>
          </c:extLst>
        </c:ser>
        <c:ser>
          <c:idx val="4"/>
          <c:order val="4"/>
          <c:tx>
            <c:strRef>
              <c:f>Sheet3!$F$18:$F$19</c:f>
              <c:strCache>
                <c:ptCount val="1"/>
                <c:pt idx="0">
                  <c:v>35 -39 ปี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Sheet3!$F$20:$F$23</c:f>
              <c:numCache>
                <c:formatCode>0.00%</c:formatCode>
                <c:ptCount val="3"/>
                <c:pt idx="0">
                  <c:v>5.070146549454424E-2</c:v>
                </c:pt>
                <c:pt idx="1">
                  <c:v>1.9841290196564821E-2</c:v>
                </c:pt>
                <c:pt idx="2">
                  <c:v>6.1311932379729149E-3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0A6-434B-8C1B-395AC8A39B22}"/>
            </c:ext>
          </c:extLst>
        </c:ser>
        <c:ser>
          <c:idx val="5"/>
          <c:order val="5"/>
          <c:tx>
            <c:strRef>
              <c:f>Sheet3!$G$18:$G$19</c:f>
              <c:strCache>
                <c:ptCount val="1"/>
                <c:pt idx="0">
                  <c:v>40 - 44 ปี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Sheet3!$G$20:$G$23</c:f>
              <c:numCache>
                <c:formatCode>0.00%</c:formatCode>
                <c:ptCount val="3"/>
                <c:pt idx="0">
                  <c:v>4.994340078536802E-2</c:v>
                </c:pt>
                <c:pt idx="1">
                  <c:v>3.3082277831067826E-2</c:v>
                </c:pt>
                <c:pt idx="2">
                  <c:v>1.0039965442360767E-2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0A6-434B-8C1B-395AC8A39B22}"/>
            </c:ext>
          </c:extLst>
        </c:ser>
        <c:ser>
          <c:idx val="6"/>
          <c:order val="6"/>
          <c:tx>
            <c:strRef>
              <c:f>Sheet3!$H$18:$H$19</c:f>
              <c:strCache>
                <c:ptCount val="1"/>
                <c:pt idx="0">
                  <c:v>45 - 49 ปี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Sheet3!$H$20:$H$23</c:f>
              <c:numCache>
                <c:formatCode>0.00%</c:formatCode>
                <c:ptCount val="3"/>
                <c:pt idx="0">
                  <c:v>8.4562242356148218E-2</c:v>
                </c:pt>
                <c:pt idx="1">
                  <c:v>2.6278629464870071E-2</c:v>
                </c:pt>
                <c:pt idx="2">
                  <c:v>2.1852000597171774E-2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0A6-434B-8C1B-395AC8A39B22}"/>
            </c:ext>
          </c:extLst>
        </c:ser>
        <c:ser>
          <c:idx val="7"/>
          <c:order val="7"/>
          <c:tx>
            <c:strRef>
              <c:f>Sheet3!$I$18:$I$19</c:f>
              <c:strCache>
                <c:ptCount val="1"/>
                <c:pt idx="0">
                  <c:v>50 - 54 ปี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Sheet3!$I$20:$I$23</c:f>
              <c:numCache>
                <c:formatCode>0.00%</c:formatCode>
                <c:ptCount val="3"/>
                <c:pt idx="0">
                  <c:v>7.581595049818407E-2</c:v>
                </c:pt>
                <c:pt idx="1">
                  <c:v>2.5685053499199122E-2</c:v>
                </c:pt>
                <c:pt idx="2">
                  <c:v>2.8583885772445469E-2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80A6-434B-8C1B-395AC8A39B22}"/>
            </c:ext>
          </c:extLst>
        </c:ser>
        <c:ser>
          <c:idx val="8"/>
          <c:order val="8"/>
          <c:tx>
            <c:strRef>
              <c:f>Sheet3!$J$18:$J$19</c:f>
              <c:strCache>
                <c:ptCount val="1"/>
                <c:pt idx="0">
                  <c:v>55 - 59 ปี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Sheet3!$J$20:$J$23</c:f>
              <c:numCache>
                <c:formatCode>0.00%</c:formatCode>
                <c:ptCount val="3"/>
                <c:pt idx="0">
                  <c:v>7.1954023011627483E-2</c:v>
                </c:pt>
                <c:pt idx="1">
                  <c:v>2.4623365618890721E-2</c:v>
                </c:pt>
                <c:pt idx="2">
                  <c:v>2.0682961286197593E-2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0A6-434B-8C1B-395AC8A39B22}"/>
            </c:ext>
          </c:extLst>
        </c:ser>
        <c:ser>
          <c:idx val="9"/>
          <c:order val="9"/>
          <c:tx>
            <c:strRef>
              <c:f>Sheet3!$K$18:$K$19</c:f>
              <c:strCache>
                <c:ptCount val="1"/>
                <c:pt idx="0">
                  <c:v>60 - 64 ปี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Sheet3!$K$20:$K$23</c:f>
              <c:numCache>
                <c:formatCode>0.00%</c:formatCode>
                <c:ptCount val="3"/>
                <c:pt idx="0">
                  <c:v>7.126529083168863E-2</c:v>
                </c:pt>
                <c:pt idx="1">
                  <c:v>2.074537062042129E-2</c:v>
                </c:pt>
                <c:pt idx="2">
                  <c:v>1.4635701310770291E-2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80A6-434B-8C1B-395AC8A39B22}"/>
            </c:ext>
          </c:extLst>
        </c:ser>
        <c:ser>
          <c:idx val="10"/>
          <c:order val="10"/>
          <c:tx>
            <c:strRef>
              <c:f>Sheet3!$L$18:$L$19</c:f>
              <c:strCache>
                <c:ptCount val="1"/>
                <c:pt idx="0">
                  <c:v>65 ปีขึ้นไป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Sheet3!$A$20:$A$23</c:f>
              <c:strCache>
                <c:ptCount val="3"/>
                <c:pt idx="0">
                  <c:v>MIDDLE</c:v>
                </c:pt>
                <c:pt idx="1">
                  <c:v>POOR</c:v>
                </c:pt>
                <c:pt idx="2">
                  <c:v>RICH</c:v>
                </c:pt>
              </c:strCache>
            </c:strRef>
          </c:cat>
          <c:val>
            <c:numRef>
              <c:f>Sheet3!$L$20:$L$23</c:f>
              <c:numCache>
                <c:formatCode>0.00%</c:formatCode>
                <c:ptCount val="3"/>
                <c:pt idx="0">
                  <c:v>0.15778522163728612</c:v>
                </c:pt>
                <c:pt idx="1">
                  <c:v>6.2799421898129204E-2</c:v>
                </c:pt>
                <c:pt idx="2">
                  <c:v>2.4987537410817034E-2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A6-434B-8C1B-395AC8A39B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0365888"/>
        <c:axId val="510357656"/>
      </c:barChart>
      <c:catAx>
        <c:axId val="51036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57656"/>
        <c:crosses val="autoZero"/>
        <c:auto val="1"/>
        <c:lblAlgn val="ctr"/>
        <c:lblOffset val="100"/>
        <c:noMultiLvlLbl val="0"/>
      </c:catAx>
      <c:valAx>
        <c:axId val="510357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/>
                  <a:t>ราคารวมที่ซื้อ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6588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50824454390472"/>
          <c:y val="3.7118665750100859E-2"/>
          <c:w val="0.14336031769118304"/>
          <c:h val="0.930745300140155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[amazon_v2.xlsx]Sheet3!PivotTable2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10</a:t>
            </a:r>
            <a:r>
              <a:rPr lang="en-US" sz="2400" baseline="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baseline="0" dirty="0">
                <a:latin typeface="Prompt" panose="00000500000000000000" pitchFamily="2" charset="-34"/>
                <a:cs typeface="Prompt" panose="00000500000000000000" pitchFamily="2" charset="-34"/>
              </a:rPr>
              <a:t>อันดับกลุ่ม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สินค้า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Amazon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 ในครอบครัวที่มีคนแก่อายุมากกว่า</a:t>
            </a:r>
            <a:r>
              <a:rPr lang="th-TH" sz="2400" baseline="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65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ปีซื้อ</a:t>
            </a:r>
          </a:p>
        </c:rich>
      </c:tx>
      <c:layout>
        <c:manualLayout>
          <c:xMode val="edge"/>
          <c:yMode val="edge"/>
          <c:x val="0.14054242830114094"/>
          <c:y val="1.79339298245406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</a:defRPr>
          </a:pPr>
          <a:endParaRPr lang="th-TH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Sheet3!$A$5:$A$15</c:f>
              <c:strCache>
                <c:ptCount val="10"/>
                <c:pt idx="0">
                  <c:v>BOOKS</c:v>
                </c:pt>
                <c:pt idx="1">
                  <c:v>BEAUTY</c:v>
                </c:pt>
                <c:pt idx="2">
                  <c:v>HOME IMPROVEMENT</c:v>
                </c:pt>
                <c:pt idx="3">
                  <c:v>FOOD &amp; BEVERAGE</c:v>
                </c:pt>
                <c:pt idx="4">
                  <c:v>APPAREL</c:v>
                </c:pt>
                <c:pt idx="5">
                  <c:v>ELECTRONICS ACCESSORIES</c:v>
                </c:pt>
                <c:pt idx="6">
                  <c:v>KITCHEN &amp; DINING</c:v>
                </c:pt>
                <c:pt idx="7">
                  <c:v>TOYS</c:v>
                </c:pt>
                <c:pt idx="8">
                  <c:v>AUTO &amp; TIRES</c:v>
                </c:pt>
                <c:pt idx="9">
                  <c:v>PETS</c:v>
                </c:pt>
              </c:strCache>
            </c:strRef>
          </c:cat>
          <c:val>
            <c:numRef>
              <c:f>Sheet3!$B$5:$B$15</c:f>
              <c:numCache>
                <c:formatCode>0.00%</c:formatCode>
                <c:ptCount val="10"/>
                <c:pt idx="0">
                  <c:v>0.18334116173477377</c:v>
                </c:pt>
                <c:pt idx="1">
                  <c:v>0.17942696101456082</c:v>
                </c:pt>
                <c:pt idx="2">
                  <c:v>0.11335525285736653</c:v>
                </c:pt>
                <c:pt idx="3">
                  <c:v>0.11304211679974949</c:v>
                </c:pt>
                <c:pt idx="4">
                  <c:v>0.1058399874745577</c:v>
                </c:pt>
                <c:pt idx="5">
                  <c:v>9.0809456708940028E-2</c:v>
                </c:pt>
                <c:pt idx="6">
                  <c:v>8.0475966807577889E-2</c:v>
                </c:pt>
                <c:pt idx="7">
                  <c:v>4.8379520901831848E-2</c:v>
                </c:pt>
                <c:pt idx="8">
                  <c:v>4.5091592296852979E-2</c:v>
                </c:pt>
                <c:pt idx="9">
                  <c:v>4.0237983403788945E-2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55F-43F4-AFC8-827315691F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0358048"/>
        <c:axId val="510358832"/>
      </c:barChart>
      <c:catAx>
        <c:axId val="51035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58832"/>
        <c:crosses val="autoZero"/>
        <c:auto val="1"/>
        <c:lblAlgn val="ctr"/>
        <c:lblOffset val="100"/>
        <c:noMultiLvlLbl val="0"/>
      </c:catAx>
      <c:valAx>
        <c:axId val="51035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5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[amazon_v2- เพิ่มคำอธิบายตัวแปร.xlsx]Sheet11!PivotTable16</c:name>
    <c:fmtId val="-1"/>
  </c:pivotSource>
  <c:chart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Sheet11!$B$3:$B$4</c:f>
              <c:strCache>
                <c:ptCount val="1"/>
                <c:pt idx="0">
                  <c:v>BEVERAGES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Sheet11!$B$5</c:f>
              <c:numCache>
                <c:formatCode>0.00%</c:formatCode>
                <c:ptCount val="1"/>
                <c:pt idx="0">
                  <c:v>0.38532747215879481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BB-4A20-BEF3-45429D41ECCA}"/>
            </c:ext>
          </c:extLst>
        </c:ser>
        <c:ser>
          <c:idx val="1"/>
          <c:order val="1"/>
          <c:tx>
            <c:strRef>
              <c:f>Sheet11!$C$3:$C$4</c:f>
              <c:strCache>
                <c:ptCount val="1"/>
                <c:pt idx="0">
                  <c:v>NULL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Sheet11!$C$5</c:f>
              <c:numCache>
                <c:formatCode>0.00%</c:formatCode>
                <c:ptCount val="1"/>
                <c:pt idx="0">
                  <c:v>0.28838587359291734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DBB-4A20-BEF3-45429D41ECCA}"/>
            </c:ext>
          </c:extLst>
        </c:ser>
        <c:ser>
          <c:idx val="2"/>
          <c:order val="2"/>
          <c:tx>
            <c:strRef>
              <c:f>Sheet11!$D$3:$D$4</c:f>
              <c:strCache>
                <c:ptCount val="1"/>
                <c:pt idx="0">
                  <c:v>SNACKS, COOKIES &amp; CHIPS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Sheet11!$D$5</c:f>
              <c:numCache>
                <c:formatCode>0.00%</c:formatCode>
                <c:ptCount val="1"/>
                <c:pt idx="0">
                  <c:v>0.15896120007611253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DBB-4A20-BEF3-45429D41ECCA}"/>
            </c:ext>
          </c:extLst>
        </c:ser>
        <c:ser>
          <c:idx val="3"/>
          <c:order val="3"/>
          <c:tx>
            <c:strRef>
              <c:f>Sheet11!$E$3:$E$4</c:f>
              <c:strCache>
                <c:ptCount val="1"/>
                <c:pt idx="0">
                  <c:v>BAKING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Sheet11!$E$5</c:f>
              <c:numCache>
                <c:formatCode>0.00%</c:formatCode>
                <c:ptCount val="1"/>
                <c:pt idx="0">
                  <c:v>6.8370876397067779E-2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DBB-4A20-BEF3-45429D41ECCA}"/>
            </c:ext>
          </c:extLst>
        </c:ser>
        <c:ser>
          <c:idx val="4"/>
          <c:order val="4"/>
          <c:tx>
            <c:strRef>
              <c:f>Sheet11!$F$3:$F$4</c:f>
              <c:strCache>
                <c:ptCount val="1"/>
                <c:pt idx="0">
                  <c:v>MEAL SOLUTIONS, GRAINS &amp; PASTA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Sheet11!$F$5</c:f>
              <c:numCache>
                <c:formatCode>0.00%</c:formatCode>
                <c:ptCount val="1"/>
                <c:pt idx="0">
                  <c:v>4.3489364259103561E-2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DBB-4A20-BEF3-45429D41ECCA}"/>
            </c:ext>
          </c:extLst>
        </c:ser>
        <c:ser>
          <c:idx val="5"/>
          <c:order val="5"/>
          <c:tx>
            <c:strRef>
              <c:f>Sheet11!$G$3:$G$4</c:f>
              <c:strCache>
                <c:ptCount val="1"/>
                <c:pt idx="0">
                  <c:v>CANDY &amp; GUM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Sheet11!$G$5</c:f>
              <c:numCache>
                <c:formatCode>0.00%</c:formatCode>
                <c:ptCount val="1"/>
                <c:pt idx="0">
                  <c:v>3.4051646436726424E-2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9DBB-4A20-BEF3-45429D41ECCA}"/>
            </c:ext>
          </c:extLst>
        </c:ser>
        <c:ser>
          <c:idx val="6"/>
          <c:order val="6"/>
          <c:tx>
            <c:strRef>
              <c:f>Sheet11!$H$3:$H$4</c:f>
              <c:strCache>
                <c:ptCount val="1"/>
                <c:pt idx="0">
                  <c:v>CONDIMENTS, SAUCES &amp; SPICES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Sheet11!$H$5</c:f>
              <c:numCache>
                <c:formatCode>0.00%</c:formatCode>
                <c:ptCount val="1"/>
                <c:pt idx="0">
                  <c:v>1.0196966510435461E-2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DBB-4A20-BEF3-45429D41ECCA}"/>
            </c:ext>
          </c:extLst>
        </c:ser>
        <c:ser>
          <c:idx val="7"/>
          <c:order val="7"/>
          <c:tx>
            <c:strRef>
              <c:f>Sheet11!$I$3:$I$4</c:f>
              <c:strCache>
                <c:ptCount val="1"/>
                <c:pt idx="0">
                  <c:v>FOOD DELIVERY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Sheet11!$I$5</c:f>
              <c:numCache>
                <c:formatCode>0.00%</c:formatCode>
                <c:ptCount val="1"/>
                <c:pt idx="0">
                  <c:v>4.7770700636942751E-3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9DBB-4A20-BEF3-45429D41ECCA}"/>
            </c:ext>
          </c:extLst>
        </c:ser>
        <c:ser>
          <c:idx val="8"/>
          <c:order val="8"/>
          <c:tx>
            <c:strRef>
              <c:f>Sheet11!$J$3:$J$4</c:f>
              <c:strCache>
                <c:ptCount val="1"/>
                <c:pt idx="0">
                  <c:v>BREAKFAST &amp; CEREAL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Sheet11!$J$5</c:f>
              <c:numCache>
                <c:formatCode>0.00%</c:formatCode>
                <c:ptCount val="1"/>
                <c:pt idx="0">
                  <c:v>3.2663967672154856E-3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DBB-4A20-BEF3-45429D41ECCA}"/>
            </c:ext>
          </c:extLst>
        </c:ser>
        <c:ser>
          <c:idx val="9"/>
          <c:order val="9"/>
          <c:tx>
            <c:strRef>
              <c:f>Sheet11!$K$3:$K$4</c:f>
              <c:strCache>
                <c:ptCount val="1"/>
                <c:pt idx="0">
                  <c:v>CANNED GOODS &amp; SOUPS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Sheet11!$K$5</c:f>
              <c:numCache>
                <c:formatCode>0.00%</c:formatCode>
                <c:ptCount val="1"/>
                <c:pt idx="0">
                  <c:v>2.9556243239995243E-3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9DBB-4A20-BEF3-45429D41ECCA}"/>
            </c:ext>
          </c:extLst>
        </c:ser>
        <c:ser>
          <c:idx val="10"/>
          <c:order val="10"/>
          <c:tx>
            <c:strRef>
              <c:f>Sheet11!$L$3:$L$4</c:f>
              <c:strCache>
                <c:ptCount val="1"/>
                <c:pt idx="0">
                  <c:v>PRODUCE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Sheet11!$L$5</c:f>
              <c:numCache>
                <c:formatCode>0.00%</c:formatCode>
                <c:ptCount val="1"/>
                <c:pt idx="0">
                  <c:v>2.1750941393262069E-4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9DBB-4A20-BEF3-45429D41ECCA}"/>
            </c:ext>
          </c:extLst>
        </c:ser>
        <c:ser>
          <c:idx val="11"/>
          <c:order val="11"/>
          <c:tx>
            <c:strRef>
              <c:f>Sheet11!$M$3:$M$4</c:f>
              <c:strCache>
                <c:ptCount val="1"/>
                <c:pt idx="0">
                  <c:v>MEAT, SEAFOOD &amp; POULTRY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Sheet11!$M$5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9DBB-4A20-BEF3-45429D41ECCA}"/>
            </c:ext>
          </c:extLst>
        </c:ser>
        <c:ser>
          <c:idx val="12"/>
          <c:order val="12"/>
          <c:tx>
            <c:strRef>
              <c:f>Sheet11!$N$3:$N$4</c:f>
              <c:strCache>
                <c:ptCount val="1"/>
                <c:pt idx="0">
                  <c:v>DAIRY, EGGS &amp; CHEESE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Sheet11!$A$5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Sheet11!$N$5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9DBB-4A20-BEF3-45429D41E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0360008"/>
        <c:axId val="510354912"/>
      </c:barChart>
      <c:catAx>
        <c:axId val="510360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354912"/>
        <c:crosses val="autoZero"/>
        <c:auto val="1"/>
        <c:lblAlgn val="ctr"/>
        <c:lblOffset val="100"/>
        <c:noMultiLvlLbl val="0"/>
      </c:catAx>
      <c:valAx>
        <c:axId val="51035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2400" b="0" i="0" baseline="0" dirty="0">
                    <a:effectLst/>
                  </a:rPr>
                  <a:t>ราคารวมที่ซื้อ</a:t>
                </a:r>
                <a:endParaRPr lang="th-TH" sz="2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2966222859972982E-3"/>
              <c:y val="0.36306520308166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60008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ปริมาณรวมที่ซื้อ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c:rich>
      </c:tx>
      <c:layout>
        <c:manualLayout>
          <c:xMode val="edge"/>
          <c:yMode val="edge"/>
          <c:x val="0.34748986291040074"/>
          <c:y val="2.12547321066954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</a:defRPr>
          </a:pPr>
          <a:endParaRPr lang="th-TH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Sheet9!$A$2:$A$7</c:f>
              <c:strCache>
                <c:ptCount val="6"/>
                <c:pt idx="0">
                  <c:v>Coffee</c:v>
                </c:pt>
                <c:pt idx="1">
                  <c:v>Tea</c:v>
                </c:pt>
                <c:pt idx="2">
                  <c:v>Water</c:v>
                </c:pt>
                <c:pt idx="3">
                  <c:v>Chocolate</c:v>
                </c:pt>
                <c:pt idx="4">
                  <c:v>Juice</c:v>
                </c:pt>
                <c:pt idx="5">
                  <c:v>Milk</c:v>
                </c:pt>
              </c:strCache>
            </c:strRef>
          </c:cat>
          <c:val>
            <c:numRef>
              <c:f>Sheet9!$B$2:$B$7</c:f>
              <c:numCache>
                <c:formatCode>General</c:formatCode>
                <c:ptCount val="6"/>
                <c:pt idx="0">
                  <c:v>149</c:v>
                </c:pt>
                <c:pt idx="1">
                  <c:v>126</c:v>
                </c:pt>
                <c:pt idx="2">
                  <c:v>39</c:v>
                </c:pt>
                <c:pt idx="3">
                  <c:v>37</c:v>
                </c:pt>
                <c:pt idx="4">
                  <c:v>18</c:v>
                </c:pt>
                <c:pt idx="5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780-49EF-9445-204167A0C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0371768"/>
        <c:axId val="510368240"/>
      </c:barChart>
      <c:catAx>
        <c:axId val="510371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68240"/>
        <c:crosses val="autoZero"/>
        <c:auto val="1"/>
        <c:lblAlgn val="ctr"/>
        <c:lblOffset val="100"/>
        <c:noMultiLvlLbl val="0"/>
      </c:catAx>
      <c:valAx>
        <c:axId val="510368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sz="1400" dirty="0">
                    <a:latin typeface="Prompt" panose="00000500000000000000" pitchFamily="2" charset="-34"/>
                    <a:cs typeface="Prompt" panose="00000500000000000000" pitchFamily="2" charset="-34"/>
                  </a:rPr>
                  <a:t>ปริมาณรวม</a:t>
                </a:r>
                <a:r>
                  <a:rPr lang="th-TH" sz="1400" baseline="0" dirty="0">
                    <a:latin typeface="Prompt" panose="00000500000000000000" pitchFamily="2" charset="-34"/>
                    <a:cs typeface="Prompt" panose="00000500000000000000" pitchFamily="2" charset="-34"/>
                  </a:rPr>
                  <a:t> (ชิ้น)</a:t>
                </a:r>
                <a:endParaRPr lang="en-US" sz="1400"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71768"/>
        <c:crosses val="autoZero"/>
        <c:crossBetween val="between"/>
      </c:valAx>
      <c:spPr>
        <a:solidFill>
          <a:schemeClr val="accent4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ราคารวมที่ซื้อ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</a:defRPr>
          </a:pPr>
          <a:endParaRPr lang="th-TH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Sheet9!$A$9:$A$14</c:f>
              <c:strCache>
                <c:ptCount val="6"/>
                <c:pt idx="0">
                  <c:v>Coffee</c:v>
                </c:pt>
                <c:pt idx="1">
                  <c:v>Tea</c:v>
                </c:pt>
                <c:pt idx="2">
                  <c:v>Chocolate</c:v>
                </c:pt>
                <c:pt idx="3">
                  <c:v>Juice</c:v>
                </c:pt>
                <c:pt idx="4">
                  <c:v>Water</c:v>
                </c:pt>
                <c:pt idx="5">
                  <c:v>Milk</c:v>
                </c:pt>
              </c:strCache>
            </c:strRef>
          </c:cat>
          <c:val>
            <c:numRef>
              <c:f>Sheet9!$B$9:$B$14</c:f>
              <c:numCache>
                <c:formatCode>General</c:formatCode>
                <c:ptCount val="6"/>
                <c:pt idx="0">
                  <c:v>3043.69</c:v>
                </c:pt>
                <c:pt idx="1">
                  <c:v>2172.86</c:v>
                </c:pt>
                <c:pt idx="2">
                  <c:v>777.94</c:v>
                </c:pt>
                <c:pt idx="3">
                  <c:v>361.87</c:v>
                </c:pt>
                <c:pt idx="4">
                  <c:v>340.81</c:v>
                </c:pt>
                <c:pt idx="5">
                  <c:v>197.78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7EA-4C37-83EA-4D9641C90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0361968"/>
        <c:axId val="510362752"/>
      </c:barChart>
      <c:catAx>
        <c:axId val="510361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endParaRPr lang="th-TH"/>
          </a:p>
        </c:txPr>
        <c:crossAx val="510362752"/>
        <c:crosses val="autoZero"/>
        <c:auto val="1"/>
        <c:lblAlgn val="ctr"/>
        <c:lblOffset val="100"/>
        <c:noMultiLvlLbl val="0"/>
      </c:catAx>
      <c:valAx>
        <c:axId val="51036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sz="1400" dirty="0">
                    <a:latin typeface="Prompt" panose="00000500000000000000" pitchFamily="2" charset="-34"/>
                    <a:cs typeface="Prompt" panose="00000500000000000000" pitchFamily="2" charset="-34"/>
                  </a:rPr>
                  <a:t>ราคารวม</a:t>
                </a:r>
                <a:r>
                  <a:rPr lang="th-TH" sz="1400" baseline="0" dirty="0">
                    <a:latin typeface="Prompt" panose="00000500000000000000" pitchFamily="2" charset="-34"/>
                    <a:cs typeface="Prompt" panose="00000500000000000000" pitchFamily="2" charset="-34"/>
                  </a:rPr>
                  <a:t> (เหรียญสหรัฐ)</a:t>
                </a:r>
                <a:endParaRPr lang="en-US" sz="1400"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61968"/>
        <c:crosses val="autoZero"/>
        <c:crossBetween val="between"/>
      </c:valAx>
      <c:spPr>
        <a:solidFill>
          <a:schemeClr val="accent6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[amazon_v2- เพิ่มคำอธิบายตัวแปร.xlsx]Sheet12!PivotTable10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2787394887336482E-2"/>
          <c:y val="2.4998085382498612E-2"/>
          <c:w val="0.74772787225757253"/>
          <c:h val="0.84035681116396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Sheet12!$B$4</c:f>
              <c:strCache>
                <c:ptCount val="1"/>
                <c:pt idx="0">
                  <c:v>ปริมาณรวมที่ซื้อ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Sheet12!$A$5:$A$15</c:f>
              <c:strCache>
                <c:ptCount val="10"/>
                <c:pt idx="0">
                  <c:v>65 ปีขึ้นไป</c:v>
                </c:pt>
                <c:pt idx="1">
                  <c:v>60 - 64 ปี</c:v>
                </c:pt>
                <c:pt idx="2">
                  <c:v>35 - 39 ปี</c:v>
                </c:pt>
                <c:pt idx="3">
                  <c:v>55 - 59 ปี</c:v>
                </c:pt>
                <c:pt idx="4">
                  <c:v>45 - 49 ปี</c:v>
                </c:pt>
                <c:pt idx="5">
                  <c:v>40 - 44 ปี</c:v>
                </c:pt>
                <c:pt idx="6">
                  <c:v>50 - 54 ปี</c:v>
                </c:pt>
                <c:pt idx="7">
                  <c:v>30 - 34 ปี</c:v>
                </c:pt>
                <c:pt idx="8">
                  <c:v>21 - 24 ปี</c:v>
                </c:pt>
                <c:pt idx="9">
                  <c:v>25 - 29 ปี</c:v>
                </c:pt>
              </c:strCache>
            </c:strRef>
          </c:cat>
          <c:val>
            <c:numRef>
              <c:f>Sheet12!$B$5:$B$15</c:f>
              <c:numCache>
                <c:formatCode>0.00%</c:formatCode>
                <c:ptCount val="10"/>
                <c:pt idx="0">
                  <c:v>0.44800000000000001</c:v>
                </c:pt>
                <c:pt idx="1">
                  <c:v>0.12</c:v>
                </c:pt>
                <c:pt idx="2">
                  <c:v>8.7999999999999995E-2</c:v>
                </c:pt>
                <c:pt idx="3">
                  <c:v>5.6000000000000001E-2</c:v>
                </c:pt>
                <c:pt idx="4">
                  <c:v>6.4000000000000001E-2</c:v>
                </c:pt>
                <c:pt idx="5">
                  <c:v>0.08</c:v>
                </c:pt>
                <c:pt idx="6">
                  <c:v>5.6000000000000001E-2</c:v>
                </c:pt>
                <c:pt idx="7">
                  <c:v>5.6000000000000001E-2</c:v>
                </c:pt>
                <c:pt idx="8">
                  <c:v>1.6E-2</c:v>
                </c:pt>
                <c:pt idx="9">
                  <c:v>1.6E-2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E8-4611-BB5D-29CE5164D44E}"/>
            </c:ext>
          </c:extLst>
        </c:ser>
        <c:ser>
          <c:idx val="1"/>
          <c:order val="1"/>
          <c:tx>
            <c:strRef>
              <c:f>Sheet12!$C$4</c:f>
              <c:strCache>
                <c:ptCount val="1"/>
                <c:pt idx="0">
                  <c:v>ราคารวมที่ซื้อ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Sheet12!$A$5:$A$15</c:f>
              <c:strCache>
                <c:ptCount val="10"/>
                <c:pt idx="0">
                  <c:v>65 ปีขึ้นไป</c:v>
                </c:pt>
                <c:pt idx="1">
                  <c:v>60 - 64 ปี</c:v>
                </c:pt>
                <c:pt idx="2">
                  <c:v>35 - 39 ปี</c:v>
                </c:pt>
                <c:pt idx="3">
                  <c:v>55 - 59 ปี</c:v>
                </c:pt>
                <c:pt idx="4">
                  <c:v>45 - 49 ปี</c:v>
                </c:pt>
                <c:pt idx="5">
                  <c:v>40 - 44 ปี</c:v>
                </c:pt>
                <c:pt idx="6">
                  <c:v>50 - 54 ปี</c:v>
                </c:pt>
                <c:pt idx="7">
                  <c:v>30 - 34 ปี</c:v>
                </c:pt>
                <c:pt idx="8">
                  <c:v>21 - 24 ปี</c:v>
                </c:pt>
                <c:pt idx="9">
                  <c:v>25 - 29 ปี</c:v>
                </c:pt>
              </c:strCache>
            </c:strRef>
          </c:cat>
          <c:val>
            <c:numRef>
              <c:f>Sheet12!$C$5:$C$15</c:f>
              <c:numCache>
                <c:formatCode>0.00%</c:formatCode>
                <c:ptCount val="10"/>
                <c:pt idx="0">
                  <c:v>0.41525669830498113</c:v>
                </c:pt>
                <c:pt idx="1">
                  <c:v>0.17808397144909596</c:v>
                </c:pt>
                <c:pt idx="2">
                  <c:v>0.1030767114494016</c:v>
                </c:pt>
                <c:pt idx="3">
                  <c:v>7.4827670533571755E-2</c:v>
                </c:pt>
                <c:pt idx="4">
                  <c:v>6.7651733993611199E-2</c:v>
                </c:pt>
                <c:pt idx="5">
                  <c:v>6.2565913155119446E-2</c:v>
                </c:pt>
                <c:pt idx="6">
                  <c:v>5.5588671343634877E-2</c:v>
                </c:pt>
                <c:pt idx="7">
                  <c:v>3.3846882785394397E-2</c:v>
                </c:pt>
                <c:pt idx="8">
                  <c:v>5.2845155669677644E-3</c:v>
                </c:pt>
                <c:pt idx="9">
                  <c:v>3.8172314182218347E-3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DE8-4611-BB5D-29CE5164D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0378040"/>
        <c:axId val="510372552"/>
      </c:barChart>
      <c:catAx>
        <c:axId val="510378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72552"/>
        <c:crosses val="autoZero"/>
        <c:auto val="1"/>
        <c:lblAlgn val="ctr"/>
        <c:lblOffset val="100"/>
        <c:noMultiLvlLbl val="0"/>
      </c:catAx>
      <c:valAx>
        <c:axId val="51037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510378040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794694252120945"/>
          <c:y val="0.2333698830409357"/>
          <c:w val="0.24470986564376804"/>
          <c:h val="0.170719465665435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[date-co.xlsx]กราฟปริมาณคนกิกาแฟแต่ละวัน!PivotTable1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r>
              <a:rPr lang="th-TH">
                <a:latin typeface="Prompt" panose="00000500000000000000" pitchFamily="2" charset="-34"/>
                <a:cs typeface="Prompt" panose="00000500000000000000" pitchFamily="2" charset="-34"/>
              </a:rPr>
              <a:t>กราฟแสดงความสัมพันธ์การสั่งซื้อกาแฟในแต่ละวันของปี2018</a:t>
            </a:r>
            <a:endParaRPr lang="en-US">
              <a:latin typeface="Prompt" panose="00000500000000000000" pitchFamily="2" charset="-34"/>
              <a:cs typeface="Prompt" panose="00000500000000000000" pitchFamily="2" charset="-34"/>
            </a:endParaRPr>
          </a:p>
        </c:rich>
      </c:tx>
      <c:layout>
        <c:manualLayout>
          <c:xMode val="edge"/>
          <c:yMode val="edge"/>
          <c:x val="0.15179041598874773"/>
          <c:y val="8.23530937528369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</a:defRPr>
          </a:pPr>
          <a:endParaRPr lang="th-TH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1.184016559460201E-2"/>
          <c:y val="0.23504512785394502"/>
          <c:w val="0.9366449096425199"/>
          <c:h val="0.657834200157661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กราฟปริมาณคนกิกาแฟแต่ละวัน!$B$3</c:f>
              <c:strCache>
                <c:ptCount val="1"/>
                <c:pt idx="0">
                  <c:v>ผลรวม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กราฟปริมาณคนกิกาแฟแต่ละวัน!$A$4:$A$191</c:f>
              <c:strCache>
                <c:ptCount val="187"/>
                <c:pt idx="0">
                  <c:v>20181217</c:v>
                </c:pt>
                <c:pt idx="1">
                  <c:v>20181115</c:v>
                </c:pt>
                <c:pt idx="2">
                  <c:v>20181216</c:v>
                </c:pt>
                <c:pt idx="3">
                  <c:v>20181121</c:v>
                </c:pt>
                <c:pt idx="4">
                  <c:v>20181112</c:v>
                </c:pt>
                <c:pt idx="5">
                  <c:v>20181209</c:v>
                </c:pt>
                <c:pt idx="6">
                  <c:v>20180816</c:v>
                </c:pt>
                <c:pt idx="7">
                  <c:v>20180206</c:v>
                </c:pt>
                <c:pt idx="8">
                  <c:v>20180827</c:v>
                </c:pt>
                <c:pt idx="9">
                  <c:v>20181126</c:v>
                </c:pt>
                <c:pt idx="10">
                  <c:v>20180111</c:v>
                </c:pt>
                <c:pt idx="11">
                  <c:v>20180812</c:v>
                </c:pt>
                <c:pt idx="12">
                  <c:v>20181029</c:v>
                </c:pt>
                <c:pt idx="13">
                  <c:v>20181018</c:v>
                </c:pt>
                <c:pt idx="14">
                  <c:v>20180622</c:v>
                </c:pt>
                <c:pt idx="15">
                  <c:v>20180918</c:v>
                </c:pt>
                <c:pt idx="16">
                  <c:v>20181210</c:v>
                </c:pt>
                <c:pt idx="17">
                  <c:v>20181127</c:v>
                </c:pt>
                <c:pt idx="18">
                  <c:v>20180124</c:v>
                </c:pt>
                <c:pt idx="19">
                  <c:v>20180824</c:v>
                </c:pt>
                <c:pt idx="20">
                  <c:v>20180104</c:v>
                </c:pt>
                <c:pt idx="21">
                  <c:v>20181107</c:v>
                </c:pt>
                <c:pt idx="22">
                  <c:v>20180220</c:v>
                </c:pt>
                <c:pt idx="23">
                  <c:v>20181203</c:v>
                </c:pt>
                <c:pt idx="24">
                  <c:v>20180301</c:v>
                </c:pt>
                <c:pt idx="25">
                  <c:v>20181226</c:v>
                </c:pt>
                <c:pt idx="26">
                  <c:v>20180304</c:v>
                </c:pt>
                <c:pt idx="27">
                  <c:v>20180828</c:v>
                </c:pt>
                <c:pt idx="28">
                  <c:v>20180306</c:v>
                </c:pt>
                <c:pt idx="29">
                  <c:v>20181002</c:v>
                </c:pt>
                <c:pt idx="30">
                  <c:v>20180318</c:v>
                </c:pt>
                <c:pt idx="31">
                  <c:v>20181120</c:v>
                </c:pt>
                <c:pt idx="32">
                  <c:v>20180323</c:v>
                </c:pt>
                <c:pt idx="33">
                  <c:v>20181129</c:v>
                </c:pt>
                <c:pt idx="34">
                  <c:v>20180329</c:v>
                </c:pt>
                <c:pt idx="35">
                  <c:v>20181206</c:v>
                </c:pt>
                <c:pt idx="36">
                  <c:v>20180401</c:v>
                </c:pt>
                <c:pt idx="37">
                  <c:v>20180122</c:v>
                </c:pt>
                <c:pt idx="38">
                  <c:v>20180416</c:v>
                </c:pt>
                <c:pt idx="39">
                  <c:v>20180819</c:v>
                </c:pt>
                <c:pt idx="40">
                  <c:v>20180419</c:v>
                </c:pt>
                <c:pt idx="41">
                  <c:v>20180110</c:v>
                </c:pt>
                <c:pt idx="42">
                  <c:v>20180505</c:v>
                </c:pt>
                <c:pt idx="43">
                  <c:v>20180908</c:v>
                </c:pt>
                <c:pt idx="44">
                  <c:v>20180506</c:v>
                </c:pt>
                <c:pt idx="45">
                  <c:v>20180922</c:v>
                </c:pt>
                <c:pt idx="46">
                  <c:v>20180524</c:v>
                </c:pt>
                <c:pt idx="47">
                  <c:v>20181009</c:v>
                </c:pt>
                <c:pt idx="48">
                  <c:v>20180611</c:v>
                </c:pt>
                <c:pt idx="49">
                  <c:v>20181118</c:v>
                </c:pt>
                <c:pt idx="50">
                  <c:v>20180619</c:v>
                </c:pt>
                <c:pt idx="51">
                  <c:v>20180116</c:v>
                </c:pt>
                <c:pt idx="52">
                  <c:v>20181230</c:v>
                </c:pt>
                <c:pt idx="53">
                  <c:v>20181128</c:v>
                </c:pt>
                <c:pt idx="54">
                  <c:v>20180102</c:v>
                </c:pt>
                <c:pt idx="55">
                  <c:v>20181202</c:v>
                </c:pt>
                <c:pt idx="56">
                  <c:v>20180709</c:v>
                </c:pt>
                <c:pt idx="57">
                  <c:v>20181205</c:v>
                </c:pt>
                <c:pt idx="58">
                  <c:v>20180723</c:v>
                </c:pt>
                <c:pt idx="59">
                  <c:v>20180119</c:v>
                </c:pt>
                <c:pt idx="60">
                  <c:v>20180725</c:v>
                </c:pt>
                <c:pt idx="61">
                  <c:v>20181214</c:v>
                </c:pt>
                <c:pt idx="62">
                  <c:v>20180805</c:v>
                </c:pt>
                <c:pt idx="63">
                  <c:v>20181218</c:v>
                </c:pt>
                <c:pt idx="64">
                  <c:v>20180808</c:v>
                </c:pt>
                <c:pt idx="65">
                  <c:v>20181228</c:v>
                </c:pt>
                <c:pt idx="66">
                  <c:v>20180813</c:v>
                </c:pt>
                <c:pt idx="67">
                  <c:v>20180717</c:v>
                </c:pt>
                <c:pt idx="68">
                  <c:v>20181003</c:v>
                </c:pt>
                <c:pt idx="69">
                  <c:v>20181201</c:v>
                </c:pt>
                <c:pt idx="70">
                  <c:v>20181108</c:v>
                </c:pt>
                <c:pt idx="71">
                  <c:v>20180218</c:v>
                </c:pt>
                <c:pt idx="72">
                  <c:v>20181220</c:v>
                </c:pt>
                <c:pt idx="73">
                  <c:v>20180219</c:v>
                </c:pt>
                <c:pt idx="74">
                  <c:v>20181017</c:v>
                </c:pt>
                <c:pt idx="75">
                  <c:v>20180507</c:v>
                </c:pt>
                <c:pt idx="76">
                  <c:v>20180405</c:v>
                </c:pt>
                <c:pt idx="77">
                  <c:v>20180508</c:v>
                </c:pt>
                <c:pt idx="78">
                  <c:v>20181211</c:v>
                </c:pt>
                <c:pt idx="79">
                  <c:v>20180510</c:v>
                </c:pt>
                <c:pt idx="80">
                  <c:v>20180921</c:v>
                </c:pt>
                <c:pt idx="81">
                  <c:v>20180511</c:v>
                </c:pt>
                <c:pt idx="82">
                  <c:v>20180327</c:v>
                </c:pt>
                <c:pt idx="83">
                  <c:v>20180513</c:v>
                </c:pt>
                <c:pt idx="84">
                  <c:v>20181028</c:v>
                </c:pt>
                <c:pt idx="85">
                  <c:v>20180516</c:v>
                </c:pt>
                <c:pt idx="86">
                  <c:v>20180115</c:v>
                </c:pt>
                <c:pt idx="87">
                  <c:v>20180519</c:v>
                </c:pt>
                <c:pt idx="88">
                  <c:v>20180406</c:v>
                </c:pt>
                <c:pt idx="89">
                  <c:v>20180520</c:v>
                </c:pt>
                <c:pt idx="90">
                  <c:v>20180414</c:v>
                </c:pt>
                <c:pt idx="91">
                  <c:v>20180521</c:v>
                </c:pt>
                <c:pt idx="92">
                  <c:v>20180120</c:v>
                </c:pt>
                <c:pt idx="93">
                  <c:v>20180523</c:v>
                </c:pt>
                <c:pt idx="94">
                  <c:v>20181227</c:v>
                </c:pt>
                <c:pt idx="95">
                  <c:v>20180128</c:v>
                </c:pt>
                <c:pt idx="96">
                  <c:v>20180929</c:v>
                </c:pt>
                <c:pt idx="97">
                  <c:v>20180526</c:v>
                </c:pt>
                <c:pt idx="98">
                  <c:v>20181007</c:v>
                </c:pt>
                <c:pt idx="99">
                  <c:v>20180528</c:v>
                </c:pt>
                <c:pt idx="100">
                  <c:v>20181012</c:v>
                </c:pt>
                <c:pt idx="101">
                  <c:v>20180601</c:v>
                </c:pt>
                <c:pt idx="102">
                  <c:v>20181021</c:v>
                </c:pt>
                <c:pt idx="103">
                  <c:v>20180605</c:v>
                </c:pt>
                <c:pt idx="104">
                  <c:v>20181103</c:v>
                </c:pt>
                <c:pt idx="105">
                  <c:v>20180225</c:v>
                </c:pt>
                <c:pt idx="106">
                  <c:v>20181110</c:v>
                </c:pt>
                <c:pt idx="107">
                  <c:v>20180612</c:v>
                </c:pt>
                <c:pt idx="108">
                  <c:v>20180330</c:v>
                </c:pt>
                <c:pt idx="109">
                  <c:v>20180614</c:v>
                </c:pt>
                <c:pt idx="110">
                  <c:v>20181124</c:v>
                </c:pt>
                <c:pt idx="111">
                  <c:v>20180615</c:v>
                </c:pt>
                <c:pt idx="112">
                  <c:v>20180408</c:v>
                </c:pt>
                <c:pt idx="113">
                  <c:v>20180618</c:v>
                </c:pt>
                <c:pt idx="114">
                  <c:v>20180412</c:v>
                </c:pt>
                <c:pt idx="115">
                  <c:v>20180226</c:v>
                </c:pt>
                <c:pt idx="116">
                  <c:v>20180415</c:v>
                </c:pt>
                <c:pt idx="117">
                  <c:v>20180227</c:v>
                </c:pt>
                <c:pt idx="118">
                  <c:v>20180418</c:v>
                </c:pt>
                <c:pt idx="119">
                  <c:v>20180228</c:v>
                </c:pt>
                <c:pt idx="120">
                  <c:v>20180429</c:v>
                </c:pt>
                <c:pt idx="121">
                  <c:v>20180628</c:v>
                </c:pt>
                <c:pt idx="122">
                  <c:v>20181222</c:v>
                </c:pt>
                <c:pt idx="123">
                  <c:v>20180629</c:v>
                </c:pt>
                <c:pt idx="124">
                  <c:v>20181229</c:v>
                </c:pt>
                <c:pt idx="125">
                  <c:v>20180702</c:v>
                </c:pt>
                <c:pt idx="126">
                  <c:v>20180324</c:v>
                </c:pt>
                <c:pt idx="127">
                  <c:v>20180129</c:v>
                </c:pt>
                <c:pt idx="128">
                  <c:v>20180326</c:v>
                </c:pt>
                <c:pt idx="129">
                  <c:v>20180712</c:v>
                </c:pt>
                <c:pt idx="130">
                  <c:v>20181006</c:v>
                </c:pt>
                <c:pt idx="131">
                  <c:v>20180716</c:v>
                </c:pt>
                <c:pt idx="132">
                  <c:v>20181008</c:v>
                </c:pt>
                <c:pt idx="133">
                  <c:v>20180123</c:v>
                </c:pt>
                <c:pt idx="134">
                  <c:v>20181011</c:v>
                </c:pt>
                <c:pt idx="135">
                  <c:v>20180719</c:v>
                </c:pt>
                <c:pt idx="136">
                  <c:v>20181013</c:v>
                </c:pt>
                <c:pt idx="137">
                  <c:v>20180722</c:v>
                </c:pt>
                <c:pt idx="138">
                  <c:v>20180103</c:v>
                </c:pt>
                <c:pt idx="139">
                  <c:v>20180130</c:v>
                </c:pt>
                <c:pt idx="140">
                  <c:v>20181024</c:v>
                </c:pt>
                <c:pt idx="141">
                  <c:v>20180724</c:v>
                </c:pt>
                <c:pt idx="142">
                  <c:v>20180113</c:v>
                </c:pt>
                <c:pt idx="143">
                  <c:v>20180131</c:v>
                </c:pt>
                <c:pt idx="144">
                  <c:v>20180125</c:v>
                </c:pt>
                <c:pt idx="145">
                  <c:v>20180728</c:v>
                </c:pt>
                <c:pt idx="146">
                  <c:v>20181109</c:v>
                </c:pt>
                <c:pt idx="147">
                  <c:v>20180803</c:v>
                </c:pt>
                <c:pt idx="148">
                  <c:v>20180114</c:v>
                </c:pt>
                <c:pt idx="149">
                  <c:v>20180307</c:v>
                </c:pt>
                <c:pt idx="150">
                  <c:v>20181116</c:v>
                </c:pt>
                <c:pt idx="151">
                  <c:v>20180807</c:v>
                </c:pt>
                <c:pt idx="152">
                  <c:v>20180210</c:v>
                </c:pt>
                <c:pt idx="153">
                  <c:v>20180308</c:v>
                </c:pt>
                <c:pt idx="154">
                  <c:v>20181123</c:v>
                </c:pt>
                <c:pt idx="155">
                  <c:v>20180105</c:v>
                </c:pt>
                <c:pt idx="156">
                  <c:v>20180117</c:v>
                </c:pt>
                <c:pt idx="157">
                  <c:v>20180313</c:v>
                </c:pt>
                <c:pt idx="158">
                  <c:v>20180407</c:v>
                </c:pt>
                <c:pt idx="159">
                  <c:v>20180106</c:v>
                </c:pt>
                <c:pt idx="160">
                  <c:v>20181130</c:v>
                </c:pt>
                <c:pt idx="161">
                  <c:v>20180317</c:v>
                </c:pt>
                <c:pt idx="162">
                  <c:v>20180409</c:v>
                </c:pt>
                <c:pt idx="163">
                  <c:v>20180822</c:v>
                </c:pt>
                <c:pt idx="164">
                  <c:v>20180413</c:v>
                </c:pt>
                <c:pt idx="165">
                  <c:v>20180203</c:v>
                </c:pt>
                <c:pt idx="166">
                  <c:v>20181207</c:v>
                </c:pt>
                <c:pt idx="167">
                  <c:v>20180319</c:v>
                </c:pt>
                <c:pt idx="168">
                  <c:v>20180214</c:v>
                </c:pt>
                <c:pt idx="169">
                  <c:v>20180320</c:v>
                </c:pt>
                <c:pt idx="170">
                  <c:v>20181212</c:v>
                </c:pt>
                <c:pt idx="171">
                  <c:v>20180831</c:v>
                </c:pt>
                <c:pt idx="172">
                  <c:v>20181215</c:v>
                </c:pt>
                <c:pt idx="173">
                  <c:v>20180903</c:v>
                </c:pt>
                <c:pt idx="174">
                  <c:v>20180215</c:v>
                </c:pt>
                <c:pt idx="175">
                  <c:v>20180907</c:v>
                </c:pt>
                <c:pt idx="176">
                  <c:v>20181219</c:v>
                </c:pt>
                <c:pt idx="177">
                  <c:v>20180322</c:v>
                </c:pt>
                <c:pt idx="178">
                  <c:v>20181221</c:v>
                </c:pt>
                <c:pt idx="179">
                  <c:v>20180910</c:v>
                </c:pt>
                <c:pt idx="180">
                  <c:v>20180430</c:v>
                </c:pt>
                <c:pt idx="181">
                  <c:v>20180914</c:v>
                </c:pt>
                <c:pt idx="182">
                  <c:v>20180503</c:v>
                </c:pt>
                <c:pt idx="183">
                  <c:v>20180917</c:v>
                </c:pt>
                <c:pt idx="184">
                  <c:v>20180504</c:v>
                </c:pt>
                <c:pt idx="185">
                  <c:v>20180204</c:v>
                </c:pt>
                <c:pt idx="186">
                  <c:v>20180627</c:v>
                </c:pt>
              </c:strCache>
            </c:strRef>
          </c:cat>
          <c:val>
            <c:numRef>
              <c:f>กราฟปริมาณคนกิกาแฟแต่ละวัน!$B$4:$B$191</c:f>
              <c:numCache>
                <c:formatCode>General</c:formatCode>
                <c:ptCount val="187"/>
                <c:pt idx="0">
                  <c:v>6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1D5-4EC7-8E79-C3A32B0352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009624"/>
        <c:axId val="406006880"/>
      </c:barChart>
      <c:catAx>
        <c:axId val="406009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endParaRPr lang="th-TH"/>
          </a:p>
        </c:txPr>
        <c:crossAx val="406006880"/>
        <c:crosses val="autoZero"/>
        <c:auto val="1"/>
        <c:lblAlgn val="ctr"/>
        <c:lblOffset val="100"/>
        <c:noMultiLvlLbl val="0"/>
      </c:catAx>
      <c:valAx>
        <c:axId val="40600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06009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32EAA-B607-4E3B-9840-1062610A518D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47F2F-F933-4FAC-A2FC-DDF3036F7C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981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โดยกลุ่มลูกค้าของเราจะเน้นไปที่ผู้สูงอายุ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332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วิตามิน บี1 เสริมสร้างกล้ามเนื้อ เส้นประสาท และหัวใจที่แข็งแรง บี1 นั้นช่วยส่งเสริมการสร้างเซลล์ใหม่</a:t>
            </a:r>
          </a:p>
          <a:p>
            <a:r>
              <a:rPr lang="th-TH" dirty="0"/>
              <a:t>วิตามิน บี5 ทำหน้าที่ในการย่อยสลายไขมันและคาร์โบไฮเดรต เปลี่ยนให้เป็นพลังงาน ทั้งยังจำเป็นต่อการผลิตฮอร์โมน คุณจำเป็นต้องใช้วิตามิน บี5 และ บี12 ในการเจริญเติบโตและมีพัฒนาการที่เหมาะสม</a:t>
            </a:r>
          </a:p>
          <a:p>
            <a:r>
              <a:rPr lang="th-TH" dirty="0"/>
              <a:t>วิตามิน บี6 ดีต่อระบบภูมิคุ้มกัน และจำเป็นต่อกระบวนการผลิตฮอร์โมนและย่อยสลายโปรตีน</a:t>
            </a:r>
          </a:p>
          <a:p>
            <a:r>
              <a:rPr lang="th-TH" dirty="0"/>
              <a:t>วิตามิน บี9 ช่วยให้เซลล์สร้างและบำรุงดีเอ็นเอ และยังช่วยเสริมสร้างการผลิตเซลล์เม็ดเลือดแดง</a:t>
            </a:r>
          </a:p>
          <a:p>
            <a:r>
              <a:rPr lang="th-TH" dirty="0"/>
              <a:t>วิตามิน บี6 บี9 และ บี12 ช่วยส่งเสริมการควบคุมระดับของกรดอะมิโนโฮโม</a:t>
            </a:r>
            <a:r>
              <a:rPr lang="th-TH" dirty="0" err="1"/>
              <a:t>ซีสเ</a:t>
            </a:r>
            <a:r>
              <a:rPr lang="th-TH" dirty="0"/>
              <a:t>ทอ</a:t>
            </a:r>
            <a:r>
              <a:rPr lang="th-TH" dirty="0" err="1"/>
              <a:t>ีน</a:t>
            </a:r>
            <a:r>
              <a:rPr lang="th-TH" dirty="0"/>
              <a:t> (</a:t>
            </a:r>
            <a:r>
              <a:rPr lang="en-US" dirty="0"/>
              <a:t>amino acid homocysteine) </a:t>
            </a:r>
            <a:r>
              <a:rPr lang="th-TH" dirty="0"/>
              <a:t>ซึ่งหากระดับนี้สูงเกินไป คุณอาจเสี่ยงที่จะเป็นโรคหัวใจได้</a:t>
            </a:r>
          </a:p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583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7F2F-F933-4FAC-A2FC-DDF3036F7CED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972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62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68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กลุ่มเป้าหมายของเรานั้นคือผู้สูงอายุอายุตั้งแต่ 60 ปีขึ้นไปกลุ่มของเรานั้นได้ศึกษาว่าพฤติกรรมของผู้สูงอายุนั้นต้องการอะไรมากที่สุดผลที่ทราบคือผู้สูงอายุต้องการดูแลสุขภาพมากทำให้เราสนใจที่จะศึกษาด้านสุขภาพที่นี้เราได้ศึกษาข้อมูลเพิ่มเติมอีกว่าสินค้าสุขภาพนี้มีประกอบไปด้วยอะไรบ้างทำให้เราทราบว่าสินค้าที่มีต้นทุนในการทำน้อยที่สุดคืออาหารและเครื่องดื่ม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0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99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มาจากการสร้างกลุ่มชนิดของเครื่องดื่มขึ้นมาเองก่อน และกด</a:t>
            </a:r>
            <a:r>
              <a:rPr lang="en-US" dirty="0"/>
              <a:t>filter</a:t>
            </a:r>
            <a:r>
              <a:rPr lang="th-TH" dirty="0"/>
              <a:t>จากชื่อสินค้า เพื่อดูปริมาณและราคารวมที่ซื้อของกลุ่มนั้น</a:t>
            </a:r>
            <a:r>
              <a:rPr lang="th-TH" baseline="0" dirty="0"/>
              <a:t> ๆ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864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592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โดยกลุ่มลูกค้าของเราจะเน้นไปที่ผู้สูงอายุ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9790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กราฟบ่งบอกถึงรายได้การขายกาแฟแบบแคปซูลเพิ่มขึ้นในแต่ละปี 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จากกราฟจะเห็นแนวโน้ม คนเริ่มซื้อกาแฟในรูปแบบกาแฟแคปซูล นอกจากนั้นกาแฟแคปซูลยังสะดวก เหมาะสำหรับผู้สูงวัย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8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1058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แผนภูมินี้บ่งบอกว่ามีประชากรกี่</a:t>
            </a:r>
            <a:r>
              <a:rPr lang="th-TH" dirty="0" err="1"/>
              <a:t>เปอร์เซ็น</a:t>
            </a:r>
            <a:r>
              <a:rPr lang="th-TH" dirty="0"/>
              <a:t>เริ่มลดน้ำตาลจากปีก่อนๆ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619EA-A897-4605-972A-263E3D8A6294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311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84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418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408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859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297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918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823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695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0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358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856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7E2A-3E39-4DA1-8DBF-08D9090A73B4}" type="datetimeFigureOut">
              <a:rPr lang="th-TH" smtClean="0"/>
              <a:t>05/06/63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01D12-8940-49A2-A643-057A2FD1EFF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499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1.png"/><Relationship Id="rId4" Type="http://schemas.openxmlformats.org/officeDocument/2006/relationships/hyperlink" Target="https://www.mordorintelligence.com/industry-reports/coffee-pods-and-capsules-mark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rdorintelligence.com/industry-reports/north-america-stevia-market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ywordtool.io/search/keywords/amazon/1580005?category=aps&amp;keyword=coffee%20pods&amp;country=US&amp;language=en_US#suggestion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38.jpeg"/><Relationship Id="rId4" Type="http://schemas.openxmlformats.org/officeDocument/2006/relationships/image" Target="../media/image35.png"/><Relationship Id="rId9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yfriendscoffee.com/best-coffee-on-amazo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1.xm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commerce.com/blog/covid-19-ecommerce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coa.org/blog/10-common-chronic-diseases-prevention-tips/" TargetMode="Externa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rketwatch.com/story/international-coffee-day-americans-drink-more-coffee-than-soda-tea-and-juice-combined-2017-09-29" TargetMode="Externa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myfriendscoffee.com/usa-coffee-statistics/" TargetMode="Externa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4778341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rompt" panose="00000500000000000000" pitchFamily="2" charset="-34"/>
                <a:cs typeface="Prompt" panose="00000500000000000000" pitchFamily="2" charset="-34"/>
              </a:rPr>
              <a:t>By </a:t>
            </a:r>
            <a:r>
              <a:rPr lang="th-TH" sz="2800" dirty="0">
                <a:latin typeface="Prompt" panose="00000500000000000000" pitchFamily="2" charset="-34"/>
                <a:cs typeface="Prompt" panose="00000500000000000000" pitchFamily="2" charset="-34"/>
              </a:rPr>
              <a:t>กลุ่ม</a:t>
            </a:r>
            <a:r>
              <a:rPr lang="en-US" sz="28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800" dirty="0" err="1">
                <a:latin typeface="Prompt" panose="00000500000000000000" pitchFamily="2" charset="-34"/>
                <a:cs typeface="Prompt" panose="00000500000000000000" pitchFamily="2" charset="-34"/>
              </a:rPr>
              <a:t>Datasaisai</a:t>
            </a:r>
            <a:endParaRPr lang="th-TH" sz="28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26" name="Picture 2" descr="Amazon-logo-copy - Beauty Hu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11" y="959416"/>
            <a:ext cx="7725378" cy="337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ตัวเชื่อมต่อตรง 4"/>
          <p:cNvCxnSpPr>
            <a:cxnSpLocks/>
          </p:cNvCxnSpPr>
          <p:nvPr/>
        </p:nvCxnSpPr>
        <p:spPr bwMode="auto">
          <a:xfrm>
            <a:off x="2789903" y="4465836"/>
            <a:ext cx="8302167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4">
            <a:extLst>
              <a:ext uri="{FF2B5EF4-FFF2-40B4-BE49-F238E27FC236}">
                <a16:creationId xmlns:a16="http://schemas.microsoft.com/office/drawing/2014/main" xmlns="" id="{2CAF1BDA-8DF9-4BB2-A878-911B3CD460B5}"/>
              </a:ext>
            </a:extLst>
          </p:cNvPr>
          <p:cNvCxnSpPr>
            <a:cxnSpLocks/>
          </p:cNvCxnSpPr>
          <p:nvPr/>
        </p:nvCxnSpPr>
        <p:spPr bwMode="auto">
          <a:xfrm>
            <a:off x="966765" y="4102289"/>
            <a:ext cx="932953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08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1589774" y="633478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92" y="2123768"/>
            <a:ext cx="3074734" cy="3074734"/>
          </a:xfrm>
          <a:prstGeom prst="rect">
            <a:avLst/>
          </a:prstGeom>
        </p:spPr>
      </p:pic>
      <p:pic>
        <p:nvPicPr>
          <p:cNvPr id="7" name="Picture 2" descr="Amazon-logo-copy - Beauty Hun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0" y="255351"/>
            <a:ext cx="5591698" cy="244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63" y="3077497"/>
            <a:ext cx="1167276" cy="116727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97" y="2327788"/>
            <a:ext cx="2582348" cy="2582348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4397815" y="5313888"/>
            <a:ext cx="3323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ขายกาแฟเพื่อสุขภาพ</a:t>
            </a:r>
          </a:p>
        </p:txBody>
      </p:sp>
      <p:cxnSp>
        <p:nvCxnSpPr>
          <p:cNvPr id="11" name="ตัวเชื่อมต่อตรง 10"/>
          <p:cNvCxnSpPr/>
          <p:nvPr/>
        </p:nvCxnSpPr>
        <p:spPr bwMode="auto">
          <a:xfrm>
            <a:off x="2559203" y="5898723"/>
            <a:ext cx="6725265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0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646904" y="26480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แล้วควรสร้างกลยุทธ์อะไรในการขาย</a:t>
            </a:r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1266" name="Picture 2" descr="Coffee Pods and Capsules Marke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9" y="1871515"/>
            <a:ext cx="5540426" cy="31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1589774" y="6334780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10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72846" y="508287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https://www.mordorintelligence.com/industry-reports/coffee-pods-and-capsules-market</a:t>
            </a:r>
            <a:endParaRPr lang="th-TH" sz="1200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7415" y="1128799"/>
            <a:ext cx="596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Prompt" panose="00000500000000000000" pitchFamily="2" charset="-34"/>
                <a:cs typeface="Prompt" panose="00000500000000000000" pitchFamily="2" charset="-34"/>
              </a:rPr>
              <a:t>รูปแบบสินค้าควรเป็นแบบไหน</a:t>
            </a:r>
            <a:r>
              <a:rPr lang="en-US" sz="3600" dirty="0"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sz="3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1459"/>
            <a:ext cx="1561289" cy="1561289"/>
          </a:xfrm>
          <a:prstGeom prst="rect">
            <a:avLst/>
          </a:prstGeom>
        </p:spPr>
      </p:pic>
      <p:pic>
        <p:nvPicPr>
          <p:cNvPr id="11268" name="Picture 4" descr="พันธมิตร Starbucks x Nestle แผลงฤทธิ์ แคปซูลกาแฟ Starbucks At Hom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65" y="3412678"/>
            <a:ext cx="2770627" cy="18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860" y="1590994"/>
            <a:ext cx="1910723" cy="171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6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1589774" y="633478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11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646904" y="26480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การสร้างกลยุทธ์ในการขาย</a:t>
            </a:r>
          </a:p>
        </p:txBody>
      </p:sp>
      <p:sp>
        <p:nvSpPr>
          <p:cNvPr id="12" name="AutoShape 6" descr="หญ้าหวาน (Stevia) : ข้อบ่งใช้, ผลข้างเคียง, ปฏิกริยาและคำเตือน ของ ...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3" name="AutoShape 8" descr="หญ้าหวาน (Stevia) : ข้อบ่งใช้, ผลข้างเคียง, ปฏิกริยาและคำเตือน ของ ..."/>
          <p:cNvSpPr>
            <a:spLocks noChangeAspect="1" noChangeArrowheads="1"/>
          </p:cNvSpPr>
          <p:nvPr/>
        </p:nvSpPr>
        <p:spPr bwMode="auto">
          <a:xfrm>
            <a:off x="1494504" y="24468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6394" name="Picture 10" descr="Stevia Seed - Sweet Leaf Herb See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04" y="1188184"/>
            <a:ext cx="3701844" cy="37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Pictur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34073"/>
            <a:ext cx="6725263" cy="459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-1" y="5987263"/>
            <a:ext cx="46014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https://www.mordorintelligence.com/industry-reports/north-america-stevia-market</a:t>
            </a:r>
            <a:endParaRPr lang="th-TH" sz="1000" dirty="0"/>
          </a:p>
        </p:txBody>
      </p:sp>
    </p:spTree>
    <p:extLst>
      <p:ext uri="{BB962C8B-B14F-4D97-AF65-F5344CB8AC3E}">
        <p14:creationId xmlns:p14="http://schemas.microsoft.com/office/powerpoint/2010/main" val="98936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การสร้างกลยุทธ์ในการขาย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-11768" y="6334780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444492" y="1274039"/>
            <a:ext cx="439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ตรวจสอบคู่แข่งใน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Amazon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3132A9A-3327-4FBC-A07F-74426318B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5" y="1894248"/>
            <a:ext cx="1849204" cy="18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347805" y="3813543"/>
            <a:ext cx="1849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SOLLO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8921DF7F-1C41-4104-8162-B5FC9BC2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76" y="4256599"/>
            <a:ext cx="1644998" cy="16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948117" y="5945061"/>
            <a:ext cx="2888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Mushroom Coffee</a:t>
            </a:r>
            <a:endParaRPr lang="th-TH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86ABFBF9-DFDE-4538-A9E8-D3FEFE1F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94" y="1868702"/>
            <a:ext cx="1628354" cy="20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2445925" y="3765621"/>
            <a:ext cx="2016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Prompt" panose="00000500000000000000" pitchFamily="2" charset="-34"/>
                <a:cs typeface="Prompt" panose="00000500000000000000" pitchFamily="2" charset="-34"/>
              </a:rPr>
              <a:t>VitaCup</a:t>
            </a:r>
            <a:endParaRPr lang="th-TH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1589774" y="6334780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12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xmlns="" id="{5C7906F6-E345-4C3C-B608-FA0414ABF439}"/>
              </a:ext>
            </a:extLst>
          </p:cNvPr>
          <p:cNvGrpSpPr/>
          <p:nvPr/>
        </p:nvGrpSpPr>
        <p:grpSpPr>
          <a:xfrm>
            <a:off x="5527578" y="2065663"/>
            <a:ext cx="6652654" cy="4170230"/>
            <a:chOff x="522175" y="292694"/>
            <a:chExt cx="10420408" cy="6103204"/>
          </a:xfrm>
        </p:grpSpPr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xmlns="" id="{6D9778AF-70C0-4D78-B5D7-E0207A909D4D}"/>
                </a:ext>
              </a:extLst>
            </p:cNvPr>
            <p:cNvGrpSpPr/>
            <p:nvPr/>
          </p:nvGrpSpPr>
          <p:grpSpPr>
            <a:xfrm>
              <a:off x="2166730" y="942607"/>
              <a:ext cx="7305262" cy="4972785"/>
              <a:chOff x="3101008" y="526774"/>
              <a:chExt cx="7305262" cy="4972785"/>
            </a:xfrm>
          </p:grpSpPr>
          <p:cxnSp>
            <p:nvCxnSpPr>
              <p:cNvPr id="32" name="ลูกศรเชื่อมต่อแบบตรง 31">
                <a:extLst>
                  <a:ext uri="{FF2B5EF4-FFF2-40B4-BE49-F238E27FC236}">
                    <a16:creationId xmlns:a16="http://schemas.microsoft.com/office/drawing/2014/main" xmlns="" id="{885BA067-0A91-4C64-96AB-A3BD8CE03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1008" y="5211231"/>
                <a:ext cx="7305262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ลูกศรเชื่อมต่อแบบตรง 32">
                <a:extLst>
                  <a:ext uri="{FF2B5EF4-FFF2-40B4-BE49-F238E27FC236}">
                    <a16:creationId xmlns:a16="http://schemas.microsoft.com/office/drawing/2014/main" xmlns="" id="{508281AB-2C1D-41D3-9EA5-EE439098A2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130" y="526774"/>
                <a:ext cx="0" cy="497278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xmlns="" id="{0A61FFD7-20CD-4172-88E7-7AE642FAE370}"/>
                </a:ext>
              </a:extLst>
            </p:cNvPr>
            <p:cNvSpPr txBox="1"/>
            <p:nvPr/>
          </p:nvSpPr>
          <p:spPr>
            <a:xfrm>
              <a:off x="1502731" y="292694"/>
              <a:ext cx="2275958" cy="72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Nutrients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xmlns="" id="{13633E87-F561-4408-8F9A-389E59B6AFF6}"/>
                </a:ext>
              </a:extLst>
            </p:cNvPr>
            <p:cNvSpPr txBox="1"/>
            <p:nvPr/>
          </p:nvSpPr>
          <p:spPr>
            <a:xfrm>
              <a:off x="9567781" y="5365454"/>
              <a:ext cx="1374802" cy="72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Price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xmlns="" id="{FB27E6C9-7E6D-432F-88B0-EEC000DED2B2}"/>
                </a:ext>
              </a:extLst>
            </p:cNvPr>
            <p:cNvSpPr txBox="1"/>
            <p:nvPr/>
          </p:nvSpPr>
          <p:spPr>
            <a:xfrm>
              <a:off x="1277016" y="1255296"/>
              <a:ext cx="1236894" cy="72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high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xmlns="" id="{7E8E9FF7-DE9E-4A71-BB4E-CAB58793462D}"/>
                </a:ext>
              </a:extLst>
            </p:cNvPr>
            <p:cNvSpPr txBox="1"/>
            <p:nvPr/>
          </p:nvSpPr>
          <p:spPr>
            <a:xfrm>
              <a:off x="522175" y="3077215"/>
              <a:ext cx="2031054" cy="72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medium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1" name="กล่องข้อความ 20">
              <a:extLst>
                <a:ext uri="{FF2B5EF4-FFF2-40B4-BE49-F238E27FC236}">
                  <a16:creationId xmlns:a16="http://schemas.microsoft.com/office/drawing/2014/main" xmlns="" id="{1A9B1D99-F373-4B76-97DD-8F5CD4AF95C9}"/>
                </a:ext>
              </a:extLst>
            </p:cNvPr>
            <p:cNvSpPr txBox="1"/>
            <p:nvPr/>
          </p:nvSpPr>
          <p:spPr>
            <a:xfrm>
              <a:off x="1329974" y="4984009"/>
              <a:ext cx="1186960" cy="72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Low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xmlns="" id="{41817FD8-4730-4388-B1F2-263424375301}"/>
                </a:ext>
              </a:extLst>
            </p:cNvPr>
            <p:cNvSpPr/>
            <p:nvPr/>
          </p:nvSpPr>
          <p:spPr>
            <a:xfrm>
              <a:off x="8113221" y="5667969"/>
              <a:ext cx="1236894" cy="727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high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3" name="กล่องข้อความ 22">
              <a:extLst>
                <a:ext uri="{FF2B5EF4-FFF2-40B4-BE49-F238E27FC236}">
                  <a16:creationId xmlns:a16="http://schemas.microsoft.com/office/drawing/2014/main" xmlns="" id="{1885C50B-00E2-4AF6-BC7D-11288C4C45B1}"/>
                </a:ext>
              </a:extLst>
            </p:cNvPr>
            <p:cNvSpPr txBox="1"/>
            <p:nvPr/>
          </p:nvSpPr>
          <p:spPr>
            <a:xfrm>
              <a:off x="4715820" y="5616811"/>
              <a:ext cx="2031054" cy="72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medium</a:t>
              </a:r>
              <a:endParaRPr lang="th-TH" sz="24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4" name="วงรี 23">
              <a:extLst>
                <a:ext uri="{FF2B5EF4-FFF2-40B4-BE49-F238E27FC236}">
                  <a16:creationId xmlns:a16="http://schemas.microsoft.com/office/drawing/2014/main" xmlns="" id="{84AF1452-FC9B-4CFF-9E91-7987B5C7BB69}"/>
                </a:ext>
              </a:extLst>
            </p:cNvPr>
            <p:cNvSpPr/>
            <p:nvPr/>
          </p:nvSpPr>
          <p:spPr>
            <a:xfrm>
              <a:off x="8388549" y="1992124"/>
              <a:ext cx="447250" cy="447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xmlns="" id="{CBC3144B-7C61-412A-B2FF-72321656726F}"/>
                </a:ext>
              </a:extLst>
            </p:cNvPr>
            <p:cNvSpPr/>
            <p:nvPr/>
          </p:nvSpPr>
          <p:spPr>
            <a:xfrm>
              <a:off x="5190462" y="3242780"/>
              <a:ext cx="447250" cy="447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xmlns="" id="{31A89073-9F07-4597-886E-D3F981E7E3E2}"/>
                </a:ext>
              </a:extLst>
            </p:cNvPr>
            <p:cNvSpPr/>
            <p:nvPr/>
          </p:nvSpPr>
          <p:spPr>
            <a:xfrm>
              <a:off x="6674445" y="2824227"/>
              <a:ext cx="447250" cy="4472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สี่เหลี่ยมผืนผ้า 26">
              <a:extLst>
                <a:ext uri="{FF2B5EF4-FFF2-40B4-BE49-F238E27FC236}">
                  <a16:creationId xmlns:a16="http://schemas.microsoft.com/office/drawing/2014/main" xmlns="" id="{526ECA5C-A3E2-446D-B639-40AA77BB7DC6}"/>
                </a:ext>
              </a:extLst>
            </p:cNvPr>
            <p:cNvSpPr/>
            <p:nvPr/>
          </p:nvSpPr>
          <p:spPr>
            <a:xfrm>
              <a:off x="8037714" y="1434044"/>
              <a:ext cx="1148917" cy="630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Sollo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8" name="สี่เหลี่ยมผืนผ้า 27">
              <a:extLst>
                <a:ext uri="{FF2B5EF4-FFF2-40B4-BE49-F238E27FC236}">
                  <a16:creationId xmlns:a16="http://schemas.microsoft.com/office/drawing/2014/main" xmlns="" id="{71EA6DD0-2882-4DA9-BB9C-9AF1ECEE4402}"/>
                </a:ext>
              </a:extLst>
            </p:cNvPr>
            <p:cNvSpPr/>
            <p:nvPr/>
          </p:nvSpPr>
          <p:spPr>
            <a:xfrm>
              <a:off x="5443189" y="2325471"/>
              <a:ext cx="3581332" cy="630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Mushroom Coffee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xmlns="" id="{3E8C6A12-3706-49CB-A081-B1ED07991A7A}"/>
                </a:ext>
              </a:extLst>
            </p:cNvPr>
            <p:cNvSpPr/>
            <p:nvPr/>
          </p:nvSpPr>
          <p:spPr>
            <a:xfrm>
              <a:off x="4233288" y="2676161"/>
              <a:ext cx="1762370" cy="630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VitaCup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0" name="วงรี 29">
              <a:extLst>
                <a:ext uri="{FF2B5EF4-FFF2-40B4-BE49-F238E27FC236}">
                  <a16:creationId xmlns:a16="http://schemas.microsoft.com/office/drawing/2014/main" xmlns="" id="{159AC850-0417-4BD0-9679-E0EC3FA84986}"/>
                </a:ext>
              </a:extLst>
            </p:cNvPr>
            <p:cNvSpPr/>
            <p:nvPr/>
          </p:nvSpPr>
          <p:spPr>
            <a:xfrm>
              <a:off x="4955298" y="1738053"/>
              <a:ext cx="447250" cy="447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xmlns="" id="{AAFF822C-8E17-4802-BC23-44EBDB005DBB}"/>
                </a:ext>
              </a:extLst>
            </p:cNvPr>
            <p:cNvSpPr/>
            <p:nvPr/>
          </p:nvSpPr>
          <p:spPr>
            <a:xfrm>
              <a:off x="4078603" y="1145510"/>
              <a:ext cx="2585045" cy="675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dirty="0">
                  <a:latin typeface="Prompt" panose="00000500000000000000" pitchFamily="2" charset="-34"/>
                  <a:cs typeface="Prompt" panose="00000500000000000000" pitchFamily="2" charset="-34"/>
                </a:rPr>
                <a:t>สินค้าของเรา</a:t>
              </a:r>
            </a:p>
          </p:txBody>
        </p:sp>
      </p:grp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xmlns="" id="{B45FCBDF-0AA3-404F-8D11-974B70969751}"/>
              </a:ext>
            </a:extLst>
          </p:cNvPr>
          <p:cNvSpPr/>
          <p:nvPr/>
        </p:nvSpPr>
        <p:spPr>
          <a:xfrm>
            <a:off x="7356506" y="1330255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positioning graph</a:t>
            </a:r>
            <a:endParaRPr lang="th-TH" dirty="0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018386" y="2138123"/>
            <a:ext cx="986167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Prompt" panose="00000500000000000000" pitchFamily="2" charset="-34"/>
                <a:cs typeface="Prompt" panose="00000500000000000000" pitchFamily="2" charset="-34"/>
              </a:rPr>
              <a:t>7.5 $</a:t>
            </a:r>
            <a:endParaRPr lang="th-TH" dirty="0"/>
          </a:p>
        </p:txBody>
      </p:sp>
      <p:sp>
        <p:nvSpPr>
          <p:cNvPr id="34" name="สี่เหลี่ยมผืนผ้า 33"/>
          <p:cNvSpPr/>
          <p:nvPr/>
        </p:nvSpPr>
        <p:spPr>
          <a:xfrm>
            <a:off x="8248341" y="4460713"/>
            <a:ext cx="922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 smtClean="0">
                <a:latin typeface="Prompt" panose="00000500000000000000" pitchFamily="2" charset="-34"/>
                <a:cs typeface="Prompt" panose="00000500000000000000" pitchFamily="2" charset="-34"/>
              </a:rPr>
              <a:t>$7.99 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9098254" y="4109805"/>
            <a:ext cx="1029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 smtClean="0"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$19.98</a:t>
            </a:r>
            <a:r>
              <a:rPr lang="en-US" sz="2000" dirty="0" smtClean="0"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10806689" y="3150287"/>
            <a:ext cx="10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th-TH" sz="2000" dirty="0" smtClean="0"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$20.80</a:t>
            </a:r>
            <a:endParaRPr lang="th-TH" sz="2000" dirty="0"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57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การสร้างกลยุทธ์ในการขาย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21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13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รูปภาพ 5"/>
          <p:cNvPicPr/>
          <p:nvPr/>
        </p:nvPicPr>
        <p:blipFill rotWithShape="1">
          <a:blip r:embed="rId2"/>
          <a:srcRect b="5911"/>
          <a:stretch/>
        </p:blipFill>
        <p:spPr>
          <a:xfrm>
            <a:off x="294967" y="1908562"/>
            <a:ext cx="6580341" cy="3823051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294967" y="5769839"/>
            <a:ext cx="6096000" cy="3886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3"/>
              </a:rPr>
              <a:t>https://keywordtool.io/search/keywords/amazon/1580005?category=aps&amp;keyword=coffee%20pods&amp;country=US&amp;language=en_US#suggestions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67149" y="1347116"/>
            <a:ext cx="883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การสร้าง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keywords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ให้ลูกค้าที่สนใจสินค้าเราตามหาได้ง่าย</a:t>
            </a: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820596" y="2508444"/>
            <a:ext cx="527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จะเห็นว่าผู้ที่ซื้อกาแฟ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coffee pods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จะมีการค้นหาเกี่ยวกับ </a:t>
            </a:r>
            <a:r>
              <a:rPr lang="en-US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Keuring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ด้วย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720645" y="4591665"/>
            <a:ext cx="1248697" cy="314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875308" y="4715950"/>
            <a:ext cx="5090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ใส่ </a:t>
            </a:r>
            <a:r>
              <a:rPr lang="en-US" sz="2000" dirty="0" err="1">
                <a:solidFill>
                  <a:srgbClr val="C00000"/>
                </a:solidFill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Keuring</a:t>
            </a:r>
            <a:r>
              <a:rPr lang="en-US" sz="2000" dirty="0"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</a:t>
            </a:r>
            <a:r>
              <a:rPr lang="th-TH" sz="2000" dirty="0"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และใส่</a:t>
            </a:r>
            <a:r>
              <a:rPr lang="th-TH" sz="2000" dirty="0">
                <a:solidFill>
                  <a:srgbClr val="C00000"/>
                </a:solidFill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สารอาหารต่างๆ</a:t>
            </a:r>
            <a:r>
              <a:rPr lang="th-TH" sz="2000" dirty="0"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ลงไปในชื่อ </a:t>
            </a:r>
          </a:p>
          <a:p>
            <a:r>
              <a:rPr lang="th-TH" sz="2000" dirty="0"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เพื่อคนที่มีการค้นหาสินค้าที่มีส่วนประกอบดังกล่าวจะได้ไปแสดงในหน้าค้นหา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81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การสร้างกลยุทธ์ในการขาย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14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53614" y="512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253614" y="2874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h-TH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kumimoji="0" lang="en-US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253614" y="4779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h-TH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kumimoji="0" lang="en-US" altLang="th-TH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389716" y="2392851"/>
            <a:ext cx="6096000" cy="33334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Saicoff</a:t>
            </a:r>
            <a:r>
              <a:rPr lang="en-US" sz="1800" b="1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 The healthy Coffee Pods, Stevia sweetener, Organic,| Vitamins B1, B5, B6, B9, B12, D3  | single-serve cups, compatible with </a:t>
            </a:r>
            <a:r>
              <a:rPr lang="en-US" sz="1800" b="1" dirty="0">
                <a:solidFill>
                  <a:srgbClr val="FF0000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Keurig</a:t>
            </a:r>
            <a:r>
              <a:rPr lang="en-US" sz="1800" b="1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,(</a:t>
            </a:r>
            <a:r>
              <a:rPr lang="en-US" sz="1800" b="1" dirty="0">
                <a:solidFill>
                  <a:srgbClr val="111111"/>
                </a:solidFill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24</a:t>
            </a:r>
            <a:r>
              <a:rPr lang="en-US" sz="1800" b="1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 Count)</a:t>
            </a:r>
          </a:p>
          <a:p>
            <a:endParaRPr lang="en-US" sz="1600" b="1" dirty="0">
              <a:effectLst/>
              <a:latin typeface="Prompt" panose="00000500000000000000" pitchFamily="2" charset="-34"/>
              <a:ea typeface="Times New Roman" panose="02020603050405020304" pitchFamily="18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Includes 10 single serve instant coffee pods for K-Cup Keurig 2.0 brewers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Harvested in the village of </a:t>
            </a:r>
            <a:r>
              <a:rPr lang="en-US" sz="1200" dirty="0" err="1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Doi</a:t>
            </a: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 Chang, high in the hills near Chiang Rai, </a:t>
            </a:r>
            <a:r>
              <a:rPr lang="en-US" sz="1200" dirty="0">
                <a:solidFill>
                  <a:srgbClr val="202122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Thailand</a:t>
            </a: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 located </a:t>
            </a:r>
            <a:r>
              <a:rPr lang="en-US" sz="1200" dirty="0">
                <a:solidFill>
                  <a:srgbClr val="202122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1,200 </a:t>
            </a:r>
            <a:r>
              <a:rPr lang="en-US" sz="1200" dirty="0" err="1">
                <a:solidFill>
                  <a:srgbClr val="202122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metres</a:t>
            </a:r>
            <a:r>
              <a:rPr lang="en-US" sz="1200" dirty="0">
                <a:solidFill>
                  <a:srgbClr val="202122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</a:t>
            </a: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above sea level 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The beans are medium roasted in small batches under the strictest conditions, which minimize the formation of toxins from the roasting process.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Use stevia substitute for sugar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Low caffeine 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Packaged in BPA Free Packaging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solidFill>
                  <a:srgbClr val="111111"/>
                </a:solidFill>
                <a:effectLst/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Free of unhealthy levels of coffee mold toxins</a:t>
            </a:r>
            <a:endParaRPr lang="en-US" sz="1200" dirty="0"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993204" y="1285432"/>
            <a:ext cx="27542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rgbClr val="FF9900"/>
                </a:solidFill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Saicoff</a:t>
            </a:r>
            <a:r>
              <a:rPr lang="en-US" sz="5400" b="1" dirty="0">
                <a:solidFill>
                  <a:srgbClr val="FF9900"/>
                </a:solidFill>
                <a:latin typeface="Prompt" panose="00000500000000000000" pitchFamily="2" charset="-34"/>
                <a:ea typeface="Times New Roman" panose="02020603050405020304" pitchFamily="18" charset="0"/>
                <a:cs typeface="Prompt" panose="00000500000000000000" pitchFamily="2" charset="-34"/>
              </a:rPr>
              <a:t> </a:t>
            </a:r>
            <a:endParaRPr lang="th-TH" sz="54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449381" y="1466114"/>
            <a:ext cx="2425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Prompt" panose="00000500000000000000" pitchFamily="2" charset="-34"/>
                <a:cs typeface="Prompt" panose="00000500000000000000" pitchFamily="2" charset="-34"/>
              </a:rPr>
              <a:t>และเราก็ได้</a:t>
            </a:r>
          </a:p>
        </p:txBody>
      </p:sp>
      <p:pic>
        <p:nvPicPr>
          <p:cNvPr id="18" name="Picture 4" descr="ทัวร์ไร่กาแฟเกษตรอินดี้ @ก้องวัลเลย์">
            <a:extLst>
              <a:ext uri="{FF2B5EF4-FFF2-40B4-BE49-F238E27FC236}">
                <a16:creationId xmlns:a16="http://schemas.microsoft.com/office/drawing/2014/main" xmlns="" id="{865099ED-228A-43ED-9931-4DAFE3FCB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371" y="4086413"/>
            <a:ext cx="2554015" cy="17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xmlns="" id="{CFB2D22C-604B-41DA-8396-49A6B8B18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968" y="5173373"/>
            <a:ext cx="872835" cy="872835"/>
          </a:xfrm>
          <a:prstGeom prst="rect">
            <a:avLst/>
          </a:prstGeom>
        </p:spPr>
      </p:pic>
      <p:pic>
        <p:nvPicPr>
          <p:cNvPr id="21" name="รูปภาพ 4" descr="Keurig K550 2.0 Brewing System by Keurig: Amazon.co.uk: Kitchen &amp; Home">
            <a:extLst>
              <a:ext uri="{FF2B5EF4-FFF2-40B4-BE49-F238E27FC236}">
                <a16:creationId xmlns:a16="http://schemas.microsoft.com/office/drawing/2014/main" xmlns="" id="{BA937BD3-4612-499F-91BC-CA75AD87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804" y="1347116"/>
            <a:ext cx="2170254" cy="21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รูปภาพ 3">
            <a:extLst>
              <a:ext uri="{FF2B5EF4-FFF2-40B4-BE49-F238E27FC236}">
                <a16:creationId xmlns:a16="http://schemas.microsoft.com/office/drawing/2014/main" xmlns="" id="{C3336749-C856-4355-BF7E-DEC58A58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200" y="2147485"/>
            <a:ext cx="1819934" cy="17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5">
            <a:extLst>
              <a:ext uri="{FF2B5EF4-FFF2-40B4-BE49-F238E27FC236}">
                <a16:creationId xmlns:a16="http://schemas.microsoft.com/office/drawing/2014/main" xmlns="" id="{7D2FB1AC-02DD-410F-ACA3-1C091BC72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1" y="2651904"/>
            <a:ext cx="1385521" cy="17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การสร้างกลยุทธ์ในการขาย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15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13" name="Chart 1">
            <a:extLst>
              <a:ext uri="{FF2B5EF4-FFF2-40B4-BE49-F238E27FC236}">
                <a16:creationId xmlns:a16="http://schemas.microsoft.com/office/drawing/2014/main" xmlns="" id="{A7CC1D45-09F5-43DC-8353-78CEF799655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699591" y="1828800"/>
          <a:ext cx="7078279" cy="3895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xmlns="" id="{CC70B0AA-2106-41DD-B4E8-3A29E646F48D}"/>
              </a:ext>
            </a:extLst>
          </p:cNvPr>
          <p:cNvSpPr/>
          <p:nvPr/>
        </p:nvSpPr>
        <p:spPr>
          <a:xfrm>
            <a:off x="327496" y="1412432"/>
            <a:ext cx="45592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จะพบว่าควรจัดโปรโมชั่นส่วนลดช่วงเดือน</a:t>
            </a:r>
          </a:p>
          <a:p>
            <a:r>
              <a:rPr lang="th-TH" sz="2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พฤศจิกายน ธันวาคม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และ </a:t>
            </a:r>
            <a:r>
              <a:rPr lang="th-TH" sz="2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มกราคม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xmlns="" id="{A6BD3702-2A90-4696-BC1B-351AD201E128}"/>
              </a:ext>
            </a:extLst>
          </p:cNvPr>
          <p:cNvSpPr/>
          <p:nvPr/>
        </p:nvSpPr>
        <p:spPr>
          <a:xfrm>
            <a:off x="742526" y="2267592"/>
            <a:ext cx="262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31 ต.ค. 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Halloween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xmlns="" id="{3D52CEEA-F9D7-4325-9064-0F31967DB1B0}"/>
              </a:ext>
            </a:extLst>
          </p:cNvPr>
          <p:cNvSpPr/>
          <p:nvPr/>
        </p:nvSpPr>
        <p:spPr>
          <a:xfrm>
            <a:off x="742526" y="2667371"/>
            <a:ext cx="2975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22 พ.ย.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Thanksgiving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xmlns="" id="{60BBD756-7268-4821-86E6-82DAE5441725}"/>
              </a:ext>
            </a:extLst>
          </p:cNvPr>
          <p:cNvSpPr/>
          <p:nvPr/>
        </p:nvSpPr>
        <p:spPr>
          <a:xfrm>
            <a:off x="742526" y="3108673"/>
            <a:ext cx="2853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23 พ.ย.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Black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Friday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xmlns="" id="{ECDDDB65-55D1-4F05-ACDC-B9C61F13C044}"/>
              </a:ext>
            </a:extLst>
          </p:cNvPr>
          <p:cNvSpPr/>
          <p:nvPr/>
        </p:nvSpPr>
        <p:spPr>
          <a:xfrm>
            <a:off x="742526" y="3493976"/>
            <a:ext cx="3187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26 พ.ย.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Cyber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Monday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xmlns="" id="{82B7B467-993D-4043-A9A3-71F1F77CEB12}"/>
              </a:ext>
            </a:extLst>
          </p:cNvPr>
          <p:cNvSpPr/>
          <p:nvPr/>
        </p:nvSpPr>
        <p:spPr>
          <a:xfrm>
            <a:off x="745480" y="3898888"/>
            <a:ext cx="2488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25 ธ.ค.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Christmas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xmlns="" id="{DC04BB77-E00C-47B0-BAA0-77548AA78F59}"/>
              </a:ext>
            </a:extLst>
          </p:cNvPr>
          <p:cNvSpPr/>
          <p:nvPr/>
        </p:nvSpPr>
        <p:spPr>
          <a:xfrm>
            <a:off x="742526" y="4248134"/>
            <a:ext cx="3267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31 ธ.ค. 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New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Year’s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Eve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70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สรุป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16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35" name="กลุ่ม 34"/>
          <p:cNvGrpSpPr/>
          <p:nvPr/>
        </p:nvGrpSpPr>
        <p:grpSpPr>
          <a:xfrm>
            <a:off x="333145" y="1289749"/>
            <a:ext cx="11525711" cy="762553"/>
            <a:chOff x="392348" y="2009870"/>
            <a:chExt cx="11525711" cy="762553"/>
          </a:xfrm>
        </p:grpSpPr>
        <p:sp>
          <p:nvSpPr>
            <p:cNvPr id="10" name="สี่เหลี่ยมผืนผ้า 9"/>
            <p:cNvSpPr/>
            <p:nvPr/>
          </p:nvSpPr>
          <p:spPr>
            <a:xfrm>
              <a:off x="392348" y="2009870"/>
              <a:ext cx="5322651" cy="70788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กลุ่มลูกค้าคือกลุ่มที่มีผู้สูงอายุอาศัยดัวย และมีฐานะปานกลาง</a:t>
              </a:r>
            </a:p>
          </p:txBody>
        </p:sp>
        <p:grpSp>
          <p:nvGrpSpPr>
            <p:cNvPr id="14" name="กลุ่ม 13"/>
            <p:cNvGrpSpPr/>
            <p:nvPr/>
          </p:nvGrpSpPr>
          <p:grpSpPr>
            <a:xfrm>
              <a:off x="5713360" y="2157404"/>
              <a:ext cx="1439694" cy="523220"/>
              <a:chOff x="5591765" y="1947614"/>
              <a:chExt cx="1439694" cy="523220"/>
            </a:xfrm>
          </p:grpSpPr>
          <p:cxnSp>
            <p:nvCxnSpPr>
              <p:cNvPr id="12" name="ลูกศรเชื่อมต่อแบบตรง 11"/>
              <p:cNvCxnSpPr/>
              <p:nvPr/>
            </p:nvCxnSpPr>
            <p:spPr>
              <a:xfrm>
                <a:off x="5591765" y="2470834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สี่เหลี่ยมผืนผ้า 12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15" name="สี่เหลี่ยมผืนผ้า 14"/>
            <p:cNvSpPr/>
            <p:nvPr/>
          </p:nvSpPr>
          <p:spPr>
            <a:xfrm>
              <a:off x="7153054" y="2064537"/>
              <a:ext cx="47650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เป็นกลุ่มลูกค้าที่พบมากที่สุดในเว็บไซต์</a:t>
              </a:r>
              <a:r>
                <a:rPr lang="en-US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Amazon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grpSp>
        <p:nvGrpSpPr>
          <p:cNvPr id="22" name="กลุ่ม 21"/>
          <p:cNvGrpSpPr/>
          <p:nvPr/>
        </p:nvGrpSpPr>
        <p:grpSpPr>
          <a:xfrm>
            <a:off x="247976" y="3793317"/>
            <a:ext cx="11610879" cy="707886"/>
            <a:chOff x="391529" y="2849902"/>
            <a:chExt cx="11610879" cy="707886"/>
          </a:xfrm>
        </p:grpSpPr>
        <p:sp>
          <p:nvSpPr>
            <p:cNvPr id="16" name="สี่เหลี่ยมผืนผ้า 15"/>
            <p:cNvSpPr/>
            <p:nvPr/>
          </p:nvSpPr>
          <p:spPr>
            <a:xfrm>
              <a:off x="391529" y="3065924"/>
              <a:ext cx="5322651" cy="4001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ขายกาแฟเพื่อสุขภาพ</a:t>
              </a:r>
            </a:p>
          </p:txBody>
        </p:sp>
        <p:grpSp>
          <p:nvGrpSpPr>
            <p:cNvPr id="17" name="กลุ่ม 16"/>
            <p:cNvGrpSpPr/>
            <p:nvPr/>
          </p:nvGrpSpPr>
          <p:grpSpPr>
            <a:xfrm>
              <a:off x="5714998" y="2935147"/>
              <a:ext cx="1439694" cy="523220"/>
              <a:chOff x="5593404" y="1947614"/>
              <a:chExt cx="1439694" cy="523220"/>
            </a:xfrm>
          </p:grpSpPr>
          <p:cxnSp>
            <p:nvCxnSpPr>
              <p:cNvPr id="18" name="ลูกศรเชื่อมต่อแบบตรง 17"/>
              <p:cNvCxnSpPr/>
              <p:nvPr/>
            </p:nvCxnSpPr>
            <p:spPr>
              <a:xfrm>
                <a:off x="5593404" y="2451371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สี่เหลี่ยมผืนผ้า 18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20" name="สี่เหลี่ยมผืนผ้า 19"/>
            <p:cNvSpPr/>
            <p:nvPr/>
          </p:nvSpPr>
          <p:spPr>
            <a:xfrm>
              <a:off x="7153053" y="2849902"/>
              <a:ext cx="484935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สถานการณ์ปัจจุบันทำให้ผู้คน</a:t>
              </a:r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เริ่มสนใจเรื่อง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สุขภาพ</a:t>
              </a:r>
              <a:r>
                <a:rPr lang="en-US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,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ปัญหาสุขภาพมาจากการบริโภค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51" name="รูปภาพ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00" y="2034521"/>
            <a:ext cx="1663013" cy="1663013"/>
          </a:xfrm>
          <a:prstGeom prst="rect">
            <a:avLst/>
          </a:prstGeom>
        </p:spPr>
      </p:pic>
      <p:pic>
        <p:nvPicPr>
          <p:cNvPr id="52" name="รูปภาพ 51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3351">
            <a:off x="3391403" y="2320339"/>
            <a:ext cx="1282080" cy="1282080"/>
          </a:xfrm>
          <a:prstGeom prst="rect">
            <a:avLst/>
          </a:prstGeom>
        </p:spPr>
      </p:pic>
      <p:sp>
        <p:nvSpPr>
          <p:cNvPr id="53" name="สี่เหลี่ยมผืนผ้า 52"/>
          <p:cNvSpPr/>
          <p:nvPr/>
        </p:nvSpPr>
        <p:spPr>
          <a:xfrm>
            <a:off x="4831926" y="2579647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medium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57" name="กลุ่ม 56"/>
          <p:cNvGrpSpPr/>
          <p:nvPr/>
        </p:nvGrpSpPr>
        <p:grpSpPr>
          <a:xfrm>
            <a:off x="1844175" y="4493536"/>
            <a:ext cx="4180388" cy="1770911"/>
            <a:chOff x="2394956" y="3864473"/>
            <a:chExt cx="7074553" cy="3074734"/>
          </a:xfrm>
        </p:grpSpPr>
        <p:pic>
          <p:nvPicPr>
            <p:cNvPr id="54" name="รูปภาพ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956" y="3864473"/>
              <a:ext cx="3074734" cy="3074734"/>
            </a:xfrm>
            <a:prstGeom prst="rect">
              <a:avLst/>
            </a:prstGeom>
          </p:spPr>
        </p:pic>
        <p:pic>
          <p:nvPicPr>
            <p:cNvPr id="55" name="รูปภาพ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427" y="4818202"/>
              <a:ext cx="1167276" cy="1167276"/>
            </a:xfrm>
            <a:prstGeom prst="rect">
              <a:avLst/>
            </a:prstGeom>
          </p:spPr>
        </p:pic>
        <p:pic>
          <p:nvPicPr>
            <p:cNvPr id="56" name="รูปภาพ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161" y="4068493"/>
              <a:ext cx="2582348" cy="2582348"/>
            </a:xfrm>
            <a:prstGeom prst="rect">
              <a:avLst/>
            </a:prstGeom>
          </p:spPr>
        </p:pic>
      </p:grpSp>
      <p:pic>
        <p:nvPicPr>
          <p:cNvPr id="60" name="รูปภาพ 59"/>
          <p:cNvPicPr>
            <a:picLocks noChangeAspect="1"/>
          </p:cNvPicPr>
          <p:nvPr/>
        </p:nvPicPr>
        <p:blipFill rotWithShape="1">
          <a:blip r:embed="rId8"/>
          <a:srcRect l="3574" t="25182" r="31681" b="13185"/>
          <a:stretch/>
        </p:blipFill>
        <p:spPr>
          <a:xfrm>
            <a:off x="8325216" y="1906900"/>
            <a:ext cx="2784551" cy="1491018"/>
          </a:xfrm>
          <a:prstGeom prst="rect">
            <a:avLst/>
          </a:prstGeom>
        </p:spPr>
      </p:pic>
      <p:pic>
        <p:nvPicPr>
          <p:cNvPr id="27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45E193A2-CBDE-4874-A71B-0032169085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76" y="4502630"/>
            <a:ext cx="1745879" cy="1745879"/>
          </a:xfrm>
          <a:prstGeom prst="rect">
            <a:avLst/>
          </a:prstGeom>
        </p:spPr>
      </p:pic>
      <p:grpSp>
        <p:nvGrpSpPr>
          <p:cNvPr id="28" name="Group 10">
            <a:extLst>
              <a:ext uri="{FF2B5EF4-FFF2-40B4-BE49-F238E27FC236}">
                <a16:creationId xmlns:a16="http://schemas.microsoft.com/office/drawing/2014/main" xmlns="" id="{8D113F99-543F-427A-A7F4-1D95D6C91758}"/>
              </a:ext>
            </a:extLst>
          </p:cNvPr>
          <p:cNvGrpSpPr/>
          <p:nvPr/>
        </p:nvGrpSpPr>
        <p:grpSpPr>
          <a:xfrm>
            <a:off x="9534762" y="4611043"/>
            <a:ext cx="2055012" cy="1377196"/>
            <a:chOff x="7750876" y="2067339"/>
            <a:chExt cx="4642924" cy="2609886"/>
          </a:xfrm>
        </p:grpSpPr>
        <p:pic>
          <p:nvPicPr>
            <p:cNvPr id="29" name="Picture 2" descr="International Coffee Day: Americans drink more coffee than soda ...">
              <a:extLst>
                <a:ext uri="{FF2B5EF4-FFF2-40B4-BE49-F238E27FC236}">
                  <a16:creationId xmlns:a16="http://schemas.microsoft.com/office/drawing/2014/main" xmlns="" id="{896C6F65-C512-4852-8B75-EF8AFCC8C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876" y="2067339"/>
              <a:ext cx="4642924" cy="260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วงรี 13">
              <a:extLst>
                <a:ext uri="{FF2B5EF4-FFF2-40B4-BE49-F238E27FC236}">
                  <a16:creationId xmlns:a16="http://schemas.microsoft.com/office/drawing/2014/main" xmlns="" id="{6FFA18DA-BA57-4387-9F66-C869061F3F52}"/>
                </a:ext>
              </a:extLst>
            </p:cNvPr>
            <p:cNvSpPr/>
            <p:nvPr/>
          </p:nvSpPr>
          <p:spPr>
            <a:xfrm>
              <a:off x="8098216" y="4118543"/>
              <a:ext cx="616789" cy="31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7985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สรุป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238645" y="1197289"/>
            <a:ext cx="11199793" cy="707886"/>
            <a:chOff x="391529" y="2849902"/>
            <a:chExt cx="11199793" cy="707886"/>
          </a:xfrm>
        </p:grpSpPr>
        <p:sp>
          <p:nvSpPr>
            <p:cNvPr id="7" name="สี่เหลี่ยมผืนผ้า 6"/>
            <p:cNvSpPr/>
            <p:nvPr/>
          </p:nvSpPr>
          <p:spPr>
            <a:xfrm>
              <a:off x="391529" y="3065924"/>
              <a:ext cx="5322651" cy="4001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ขายเป็นรูปแบบ</a:t>
              </a:r>
              <a:r>
                <a:rPr lang="th-TH" sz="2000" dirty="0" smtClean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แคปซูล</a:t>
              </a:r>
              <a:endParaRPr lang="th-TH" sz="2000" dirty="0">
                <a:solidFill>
                  <a:srgbClr val="222E3C"/>
                </a:solidFill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grpSp>
          <p:nvGrpSpPr>
            <p:cNvPr id="8" name="กลุ่ม 7"/>
            <p:cNvGrpSpPr/>
            <p:nvPr/>
          </p:nvGrpSpPr>
          <p:grpSpPr>
            <a:xfrm>
              <a:off x="5714998" y="2935147"/>
              <a:ext cx="1439694" cy="523220"/>
              <a:chOff x="5593404" y="1947614"/>
              <a:chExt cx="1439694" cy="523220"/>
            </a:xfrm>
          </p:grpSpPr>
          <p:cxnSp>
            <p:nvCxnSpPr>
              <p:cNvPr id="10" name="ลูกศรเชื่อมต่อแบบตรง 9"/>
              <p:cNvCxnSpPr/>
              <p:nvPr/>
            </p:nvCxnSpPr>
            <p:spPr>
              <a:xfrm>
                <a:off x="5593404" y="2451371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สี่เหลี่ยมผืนผ้า 10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9" name="สี่เหลี่ยมผืนผ้า 8"/>
            <p:cNvSpPr/>
            <p:nvPr/>
          </p:nvSpPr>
          <p:spPr>
            <a:xfrm>
              <a:off x="7153054" y="2849902"/>
              <a:ext cx="443826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คนอเมริกาเริ่มใช่</a:t>
              </a:r>
              <a:r>
                <a:rPr lang="en-US" sz="20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Keuring</a:t>
              </a:r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มากขึ้นและสะดวกสำหรับ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ผู้สูงอายุ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12" name="รูปภาพ 4" descr="Keurig K550 2.0 Brewing System by Keurig: Amazon.co.uk: Kitchen &amp; Ho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70" y="2088731"/>
            <a:ext cx="1449530" cy="144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รูปภาพ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76" y="2009871"/>
            <a:ext cx="1493168" cy="139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กลุ่ม 14"/>
          <p:cNvGrpSpPr/>
          <p:nvPr/>
        </p:nvGrpSpPr>
        <p:grpSpPr>
          <a:xfrm>
            <a:off x="238645" y="3452401"/>
            <a:ext cx="11216043" cy="566598"/>
            <a:chOff x="391529" y="2935147"/>
            <a:chExt cx="11216043" cy="566598"/>
          </a:xfrm>
        </p:grpSpPr>
        <p:sp>
          <p:nvSpPr>
            <p:cNvPr id="16" name="สี่เหลี่ยมผืนผ้า 15"/>
            <p:cNvSpPr/>
            <p:nvPr/>
          </p:nvSpPr>
          <p:spPr>
            <a:xfrm>
              <a:off x="391529" y="3065924"/>
              <a:ext cx="5322651" cy="4001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ใช้หญ้า</a:t>
              </a:r>
              <a:r>
                <a:rPr lang="th-TH" sz="2000" dirty="0" smtClean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หวาน</a:t>
              </a:r>
              <a:endParaRPr lang="th-TH" sz="2000" dirty="0">
                <a:solidFill>
                  <a:srgbClr val="222E3C"/>
                </a:solidFill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grpSp>
          <p:nvGrpSpPr>
            <p:cNvPr id="17" name="กลุ่ม 16"/>
            <p:cNvGrpSpPr/>
            <p:nvPr/>
          </p:nvGrpSpPr>
          <p:grpSpPr>
            <a:xfrm>
              <a:off x="5714998" y="2935147"/>
              <a:ext cx="1439694" cy="523220"/>
              <a:chOff x="5593404" y="1947614"/>
              <a:chExt cx="1439694" cy="523220"/>
            </a:xfrm>
          </p:grpSpPr>
          <p:cxnSp>
            <p:nvCxnSpPr>
              <p:cNvPr id="19" name="ลูกศรเชื่อมต่อแบบตรง 18"/>
              <p:cNvCxnSpPr/>
              <p:nvPr/>
            </p:nvCxnSpPr>
            <p:spPr>
              <a:xfrm>
                <a:off x="5593404" y="2451371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สี่เหลี่ยมผืนผ้า 19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18" name="สี่เหลี่ยมผืนผ้า 17"/>
            <p:cNvSpPr/>
            <p:nvPr/>
          </p:nvSpPr>
          <p:spPr>
            <a:xfrm>
              <a:off x="7169304" y="3101635"/>
              <a:ext cx="4438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เท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รนการลด</a:t>
              </a:r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ปริมาณ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น้ำตาล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21" name="Picture 10" descr="Stevia Seed - Sweet Leaf Herb See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91" y="4233765"/>
            <a:ext cx="1602406" cy="16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Picture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7" y="4214284"/>
            <a:ext cx="2612569" cy="178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ffee Pods and Capsules Market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326" y="1998642"/>
            <a:ext cx="2608939" cy="14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สรุป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375659" y="1347116"/>
            <a:ext cx="11199793" cy="707886"/>
            <a:chOff x="391529" y="2849902"/>
            <a:chExt cx="11199793" cy="707886"/>
          </a:xfrm>
        </p:grpSpPr>
        <p:sp>
          <p:nvSpPr>
            <p:cNvPr id="7" name="สี่เหลี่ยมผืนผ้า 6"/>
            <p:cNvSpPr/>
            <p:nvPr/>
          </p:nvSpPr>
          <p:spPr>
            <a:xfrm>
              <a:off x="391529" y="3065924"/>
              <a:ext cx="5322651" cy="4001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ea typeface="Calibri" panose="020F0502020204030204" pitchFamily="34" charset="0"/>
                  <a:cs typeface="Prompt" panose="00000500000000000000" pitchFamily="2" charset="-34"/>
                </a:rPr>
                <a:t>ใส่ </a:t>
              </a:r>
              <a:r>
                <a:rPr lang="en-US" sz="2000" dirty="0" err="1">
                  <a:solidFill>
                    <a:srgbClr val="222E3C"/>
                  </a:solidFill>
                  <a:latin typeface="Prompt" panose="00000500000000000000" pitchFamily="2" charset="-34"/>
                  <a:ea typeface="Calibri" panose="020F0502020204030204" pitchFamily="34" charset="0"/>
                  <a:cs typeface="Prompt" panose="00000500000000000000" pitchFamily="2" charset="-34"/>
                </a:rPr>
                <a:t>Keuring</a:t>
              </a:r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ea typeface="Calibri" panose="020F0502020204030204" pitchFamily="34" charset="0"/>
                  <a:cs typeface="Prompt" panose="00000500000000000000" pitchFamily="2" charset="-34"/>
                </a:rPr>
                <a:t> ลงไปในชื่อ </a:t>
              </a:r>
            </a:p>
          </p:txBody>
        </p:sp>
        <p:grpSp>
          <p:nvGrpSpPr>
            <p:cNvPr id="8" name="กลุ่ม 7"/>
            <p:cNvGrpSpPr/>
            <p:nvPr/>
          </p:nvGrpSpPr>
          <p:grpSpPr>
            <a:xfrm>
              <a:off x="5714998" y="2935147"/>
              <a:ext cx="1439694" cy="523220"/>
              <a:chOff x="5593404" y="1947614"/>
              <a:chExt cx="1439694" cy="523220"/>
            </a:xfrm>
          </p:grpSpPr>
          <p:cxnSp>
            <p:nvCxnSpPr>
              <p:cNvPr id="10" name="ลูกศรเชื่อมต่อแบบตรง 9"/>
              <p:cNvCxnSpPr/>
              <p:nvPr/>
            </p:nvCxnSpPr>
            <p:spPr>
              <a:xfrm>
                <a:off x="5593404" y="2451371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สี่เหลี่ยมผืนผ้า 10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9" name="สี่เหลี่ยมผืนผ้า 8"/>
            <p:cNvSpPr/>
            <p:nvPr/>
          </p:nvSpPr>
          <p:spPr>
            <a:xfrm>
              <a:off x="7153054" y="2849902"/>
              <a:ext cx="443826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ผู้ที่ซื้อ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กาแฟ</a:t>
              </a:r>
              <a:r>
                <a:rPr lang="en-US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 coffee </a:t>
              </a:r>
              <a:r>
                <a:rPr lang="en-US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pods </a:t>
              </a:r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จะมีการค้นหาเกี่ยวกับ </a:t>
              </a:r>
              <a:r>
                <a:rPr lang="en-US" sz="20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Keuring</a:t>
              </a:r>
              <a:r>
                <a:rPr lang="en-US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 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ด้วย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12" name="รูปภาพ 11"/>
          <p:cNvPicPr/>
          <p:nvPr/>
        </p:nvPicPr>
        <p:blipFill rotWithShape="1">
          <a:blip r:embed="rId2"/>
          <a:srcRect b="5911"/>
          <a:stretch/>
        </p:blipFill>
        <p:spPr>
          <a:xfrm>
            <a:off x="3428527" y="2078084"/>
            <a:ext cx="2793464" cy="176798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กลุ่ม 12"/>
          <p:cNvGrpSpPr/>
          <p:nvPr/>
        </p:nvGrpSpPr>
        <p:grpSpPr>
          <a:xfrm>
            <a:off x="354846" y="3826606"/>
            <a:ext cx="11199793" cy="633441"/>
            <a:chOff x="391529" y="2935147"/>
            <a:chExt cx="11199793" cy="633441"/>
          </a:xfrm>
        </p:grpSpPr>
        <p:sp>
          <p:nvSpPr>
            <p:cNvPr id="14" name="สี่เหลี่ยมผืนผ้า 13"/>
            <p:cNvSpPr/>
            <p:nvPr/>
          </p:nvSpPr>
          <p:spPr>
            <a:xfrm>
              <a:off x="391529" y="3065924"/>
              <a:ext cx="5322651" cy="4001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มีสารอาหารสูงแต่ตั้งราคา</a:t>
              </a:r>
              <a:r>
                <a:rPr lang="th-TH" sz="2000" dirty="0" smtClean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ที่</a:t>
              </a:r>
              <a:r>
                <a:rPr lang="th-TH" sz="2000" dirty="0" smtClean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ประมาณ</a:t>
              </a:r>
              <a:r>
                <a:rPr lang="en-US" sz="2000" dirty="0" smtClean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 7.5 $</a:t>
              </a:r>
              <a:endParaRPr lang="th-TH" sz="2000" dirty="0">
                <a:solidFill>
                  <a:srgbClr val="222E3C"/>
                </a:solidFill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grpSp>
          <p:nvGrpSpPr>
            <p:cNvPr id="15" name="กลุ่ม 14"/>
            <p:cNvGrpSpPr/>
            <p:nvPr/>
          </p:nvGrpSpPr>
          <p:grpSpPr>
            <a:xfrm>
              <a:off x="5714998" y="2935147"/>
              <a:ext cx="1439694" cy="523220"/>
              <a:chOff x="5593404" y="1947614"/>
              <a:chExt cx="1439694" cy="523220"/>
            </a:xfrm>
          </p:grpSpPr>
          <p:cxnSp>
            <p:nvCxnSpPr>
              <p:cNvPr id="17" name="ลูกศรเชื่อมต่อแบบตรง 16"/>
              <p:cNvCxnSpPr/>
              <p:nvPr/>
            </p:nvCxnSpPr>
            <p:spPr>
              <a:xfrm>
                <a:off x="5593404" y="2451371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สี่เหลี่ยมผืนผ้า 17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16" name="สี่เหลี่ยมผืนผ้า 15"/>
            <p:cNvSpPr/>
            <p:nvPr/>
          </p:nvSpPr>
          <p:spPr>
            <a:xfrm>
              <a:off x="7153054" y="3168478"/>
              <a:ext cx="4438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เปรียบจากข้อมูล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คู่แข่ง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19" name="รูปภาพ 18"/>
          <p:cNvPicPr>
            <a:picLocks noChangeAspect="1"/>
          </p:cNvPicPr>
          <p:nvPr/>
        </p:nvPicPr>
        <p:blipFill rotWithShape="1">
          <a:blip r:embed="rId3"/>
          <a:srcRect t="33605" r="49413" b="10340"/>
          <a:stretch/>
        </p:blipFill>
        <p:spPr>
          <a:xfrm>
            <a:off x="7501812" y="4557848"/>
            <a:ext cx="2509935" cy="15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1589774" y="6334780"/>
            <a:ext cx="314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92" y="2123768"/>
            <a:ext cx="3074734" cy="3074734"/>
          </a:xfrm>
          <a:prstGeom prst="rect">
            <a:avLst/>
          </a:prstGeom>
        </p:spPr>
      </p:pic>
      <p:pic>
        <p:nvPicPr>
          <p:cNvPr id="7" name="Picture 2" descr="Amazon-logo-copy - Beauty Hun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0" y="255351"/>
            <a:ext cx="5591698" cy="244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63" y="3077497"/>
            <a:ext cx="1167276" cy="116727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97" y="2327788"/>
            <a:ext cx="2582348" cy="2582348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4076056" y="5287002"/>
            <a:ext cx="404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Prompt" panose="00000500000000000000" pitchFamily="2" charset="-34"/>
                <a:cs typeface="Prompt" panose="00000500000000000000" pitchFamily="2" charset="-34"/>
              </a:rPr>
              <a:t>กาแฟเพื่อสุขภาพ </a:t>
            </a:r>
            <a:r>
              <a:rPr lang="en-US" dirty="0" err="1" smtClean="0">
                <a:latin typeface="Prompt" panose="00000500000000000000" pitchFamily="2" charset="-34"/>
                <a:cs typeface="Prompt" panose="00000500000000000000" pitchFamily="2" charset="-34"/>
              </a:rPr>
              <a:t>Saicoff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cxnSp>
        <p:nvCxnSpPr>
          <p:cNvPr id="11" name="ตัวเชื่อมต่อตรง 10"/>
          <p:cNvCxnSpPr/>
          <p:nvPr/>
        </p:nvCxnSpPr>
        <p:spPr bwMode="auto">
          <a:xfrm>
            <a:off x="2559203" y="5898723"/>
            <a:ext cx="6725265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9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สรุป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2" name="กลุ่ม 11"/>
          <p:cNvGrpSpPr/>
          <p:nvPr/>
        </p:nvGrpSpPr>
        <p:grpSpPr>
          <a:xfrm>
            <a:off x="374841" y="1296709"/>
            <a:ext cx="11201430" cy="838663"/>
            <a:chOff x="391529" y="2935147"/>
            <a:chExt cx="11201430" cy="838663"/>
          </a:xfrm>
        </p:grpSpPr>
        <p:sp>
          <p:nvSpPr>
            <p:cNvPr id="13" name="สี่เหลี่ยมผืนผ้า 12"/>
            <p:cNvSpPr/>
            <p:nvPr/>
          </p:nvSpPr>
          <p:spPr>
            <a:xfrm>
              <a:off x="391529" y="3065924"/>
              <a:ext cx="5322651" cy="70788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จัดโปรโมชั่นส่วนลดช่วงเดือน พฤศจิกายน ธันวาคม มกราคม และ ปลาย</a:t>
              </a:r>
              <a:r>
                <a:rPr lang="th-TH" sz="2000" dirty="0" smtClean="0">
                  <a:solidFill>
                    <a:srgbClr val="222E3C"/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เดือน</a:t>
              </a:r>
              <a:endParaRPr lang="th-TH" sz="2000" dirty="0">
                <a:solidFill>
                  <a:srgbClr val="222E3C"/>
                </a:solidFill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grpSp>
          <p:nvGrpSpPr>
            <p:cNvPr id="14" name="กลุ่ม 13"/>
            <p:cNvGrpSpPr/>
            <p:nvPr/>
          </p:nvGrpSpPr>
          <p:grpSpPr>
            <a:xfrm>
              <a:off x="5714998" y="2935147"/>
              <a:ext cx="1439694" cy="523220"/>
              <a:chOff x="5593404" y="1947614"/>
              <a:chExt cx="1439694" cy="523220"/>
            </a:xfrm>
          </p:grpSpPr>
          <p:cxnSp>
            <p:nvCxnSpPr>
              <p:cNvPr id="16" name="ลูกศรเชื่อมต่อแบบตรง 15"/>
              <p:cNvCxnSpPr/>
              <p:nvPr/>
            </p:nvCxnSpPr>
            <p:spPr>
              <a:xfrm>
                <a:off x="5593404" y="2451371"/>
                <a:ext cx="1439694" cy="0"/>
              </a:xfrm>
              <a:prstGeom prst="straightConnector1">
                <a:avLst/>
              </a:prstGeom>
              <a:ln w="5715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สี่เหลี่ยมผืนผ้า 16"/>
              <p:cNvSpPr/>
              <p:nvPr/>
            </p:nvSpPr>
            <p:spPr>
              <a:xfrm>
                <a:off x="5801732" y="1947614"/>
                <a:ext cx="10230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 smtClean="0">
                    <a:solidFill>
                      <a:srgbClr val="002060"/>
                    </a:solidFill>
                    <a:latin typeface="Prompt" panose="00000500000000000000" pitchFamily="2" charset="-34"/>
                    <a:cs typeface="Prompt" panose="00000500000000000000" pitchFamily="2" charset="-34"/>
                  </a:rPr>
                  <a:t>เพราะ</a:t>
                </a:r>
                <a:endParaRPr lang="th-TH" dirty="0">
                  <a:solidFill>
                    <a:srgbClr val="00206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15" name="สี่เหลี่ยมผืนผ้า 14"/>
            <p:cNvSpPr/>
            <p:nvPr/>
          </p:nvSpPr>
          <p:spPr>
            <a:xfrm>
              <a:off x="7154691" y="3181129"/>
              <a:ext cx="4438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ดูจากข้อมูล</a:t>
              </a:r>
              <a:r>
                <a:rPr lang="th-TH" sz="2000" dirty="0">
                  <a:latin typeface="Prompt" panose="00000500000000000000" pitchFamily="2" charset="-34"/>
                  <a:cs typeface="Prompt" panose="00000500000000000000" pitchFamily="2" charset="-34"/>
                </a:rPr>
                <a:t>ช่วงเวลาที่สินค้าขาย</a:t>
              </a:r>
              <a:r>
                <a:rPr lang="th-TH" sz="2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ดี</a:t>
              </a:r>
              <a:endParaRPr lang="th-TH" sz="2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18" name="รูปภาพ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04" y="3429000"/>
            <a:ext cx="2327899" cy="2327899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3" y="2819307"/>
            <a:ext cx="1575022" cy="1575022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xmlns="" id="{A6BD3702-2A90-4696-BC1B-351AD201E128}"/>
              </a:ext>
            </a:extLst>
          </p:cNvPr>
          <p:cNvSpPr/>
          <p:nvPr/>
        </p:nvSpPr>
        <p:spPr>
          <a:xfrm>
            <a:off x="7138003" y="2288323"/>
            <a:ext cx="2622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31 ต.ค. 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Halloween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xmlns="" id="{3D52CEEA-F9D7-4325-9064-0F31967DB1B0}"/>
              </a:ext>
            </a:extLst>
          </p:cNvPr>
          <p:cNvSpPr/>
          <p:nvPr/>
        </p:nvSpPr>
        <p:spPr>
          <a:xfrm>
            <a:off x="7138003" y="2688102"/>
            <a:ext cx="2975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22 พ.ย.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Thanksgiving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xmlns="" id="{60BBD756-7268-4821-86E6-82DAE5441725}"/>
              </a:ext>
            </a:extLst>
          </p:cNvPr>
          <p:cNvSpPr/>
          <p:nvPr/>
        </p:nvSpPr>
        <p:spPr>
          <a:xfrm>
            <a:off x="7138003" y="3129404"/>
            <a:ext cx="2853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23 พ.ย.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Black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Friday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xmlns="" id="{ECDDDB65-55D1-4F05-ACDC-B9C61F13C044}"/>
              </a:ext>
            </a:extLst>
          </p:cNvPr>
          <p:cNvSpPr/>
          <p:nvPr/>
        </p:nvSpPr>
        <p:spPr>
          <a:xfrm>
            <a:off x="7138003" y="3514707"/>
            <a:ext cx="3187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26 พ.ย.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Cyber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Monday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xmlns="" id="{82B7B467-993D-4043-A9A3-71F1F77CEB12}"/>
              </a:ext>
            </a:extLst>
          </p:cNvPr>
          <p:cNvSpPr/>
          <p:nvPr/>
        </p:nvSpPr>
        <p:spPr>
          <a:xfrm>
            <a:off x="7140957" y="3919619"/>
            <a:ext cx="2488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25 ธ.ค.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Christmas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xmlns="" id="{DC04BB77-E00C-47B0-BAA0-77548AA78F59}"/>
              </a:ext>
            </a:extLst>
          </p:cNvPr>
          <p:cNvSpPr/>
          <p:nvPr/>
        </p:nvSpPr>
        <p:spPr>
          <a:xfrm>
            <a:off x="7138003" y="4268865"/>
            <a:ext cx="3267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31 ธ.ค.  -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New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Year’s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000" dirty="0" err="1">
                <a:latin typeface="Prompt" panose="00000500000000000000" pitchFamily="2" charset="-34"/>
                <a:cs typeface="Prompt" panose="00000500000000000000" pitchFamily="2" charset="-34"/>
              </a:rPr>
              <a:t>Eve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27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406011" y="1700981"/>
            <a:ext cx="8878530" cy="2074454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THANK YOU!!</a:t>
            </a:r>
            <a:endParaRPr lang="th-TH" sz="9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487488" y="4221471"/>
            <a:ext cx="9144000" cy="165576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Q&amp;A</a:t>
            </a:r>
            <a:endParaRPr lang="th-TH" sz="96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 bwMode="auto">
          <a:xfrm>
            <a:off x="2696855" y="3910780"/>
            <a:ext cx="6725265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7AF79EEF-2FF7-469A-8990-395E27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01" y="264766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h-TH" sz="9600" dirty="0" smtClean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ภาคผนวก</a:t>
            </a:r>
            <a:endParaRPr lang="th-TH" sz="9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78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809335-1CA1-4FFC-9A00-6B5C4DBA69B4}"/>
              </a:ext>
            </a:extLst>
          </p:cNvPr>
          <p:cNvSpPr txBox="1">
            <a:spLocks/>
          </p:cNvSpPr>
          <p:nvPr/>
        </p:nvSpPr>
        <p:spPr>
          <a:xfrm>
            <a:off x="1253614" y="204116"/>
            <a:ext cx="944388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การสร้างกลยุทธ์ในการขาย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1589774" y="6334780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21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54529" y="1143366"/>
            <a:ext cx="489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ควรตั้งลดราคาประมาณเท่าไหร่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8" name="Table 26">
            <a:extLst>
              <a:ext uri="{FF2B5EF4-FFF2-40B4-BE49-F238E27FC236}">
                <a16:creationId xmlns:a16="http://schemas.microsoft.com/office/drawing/2014/main" xmlns="" id="{5D96A604-C5C3-4317-8DEA-55BADC038CD5}"/>
              </a:ext>
            </a:extLst>
          </p:cNvPr>
          <p:cNvGraphicFramePr>
            <a:graphicFrameLocks noGrp="1"/>
          </p:cNvGraphicFramePr>
          <p:nvPr/>
        </p:nvGraphicFramePr>
        <p:xfrm>
          <a:off x="1042218" y="2470915"/>
          <a:ext cx="6453826" cy="3143300"/>
        </p:xfrm>
        <a:graphic>
          <a:graphicData uri="http://schemas.openxmlformats.org/drawingml/2006/table">
            <a:tbl>
              <a:tblPr firstRow="1" bandRow="1"/>
              <a:tblGrid>
                <a:gridCol w="32987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7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75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Lavazza Super Crema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16.68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Death Wish Coffee Co.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Coffee Bros.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Koffee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Peet’s Coffee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16.78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Kicking Horse Coffee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Lavazza Caffe Espresso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3558318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Starbucks Pike Place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1219494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Bulletproof The Mentalist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372281"/>
                  </a:ext>
                </a:extLst>
              </a:tr>
              <a:tr h="31433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Mayorga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Organics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Cafe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Cubano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24.99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2685044"/>
                  </a:ext>
                </a:extLst>
              </a:tr>
            </a:tbl>
          </a:graphicData>
        </a:graphic>
      </p:graphicFrame>
      <p:sp>
        <p:nvSpPr>
          <p:cNvPr id="9" name="Rectangle 27">
            <a:extLst>
              <a:ext uri="{FF2B5EF4-FFF2-40B4-BE49-F238E27FC236}">
                <a16:creationId xmlns:a16="http://schemas.microsoft.com/office/drawing/2014/main" xmlns="" id="{BD92EF69-EECA-4F90-8CB3-EAFF2429A2D4}"/>
              </a:ext>
            </a:extLst>
          </p:cNvPr>
          <p:cNvSpPr/>
          <p:nvPr/>
        </p:nvSpPr>
        <p:spPr>
          <a:xfrm>
            <a:off x="4346079" y="1585576"/>
            <a:ext cx="1544656" cy="646878"/>
          </a:xfrm>
          <a:prstGeom prst="rect">
            <a:avLst/>
          </a:prstGeom>
          <a:solidFill>
            <a:srgbClr val="A068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srgbClr val="EF4A4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xmlns="" id="{82FF3B70-A81E-42A0-8C19-893BCF027AC2}"/>
              </a:ext>
            </a:extLst>
          </p:cNvPr>
          <p:cNvSpPr/>
          <p:nvPr/>
        </p:nvSpPr>
        <p:spPr>
          <a:xfrm>
            <a:off x="4751013" y="1170945"/>
            <a:ext cx="755895" cy="701827"/>
          </a:xfrm>
          <a:prstGeom prst="ellipse">
            <a:avLst/>
          </a:prstGeom>
          <a:solidFill>
            <a:srgbClr val="A06850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xmlns="" id="{40E6AD38-3468-4DE3-9551-12430AAA3DD5}"/>
              </a:ext>
            </a:extLst>
          </p:cNvPr>
          <p:cNvSpPr txBox="1"/>
          <p:nvPr/>
        </p:nvSpPr>
        <p:spPr>
          <a:xfrm>
            <a:off x="4588786" y="1913199"/>
            <a:ext cx="982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/>
            <a:r>
              <a:rPr lang="th-TH" altLang="ko-KR" sz="1400" dirty="0">
                <a:solidFill>
                  <a:prstClr val="white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ราคา</a:t>
            </a:r>
            <a:endParaRPr lang="ko-KR" altLang="en-US" sz="1400" dirty="0">
              <a:solidFill>
                <a:prstClr val="white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2" name="Rectangle 31">
            <a:extLst>
              <a:ext uri="{FF2B5EF4-FFF2-40B4-BE49-F238E27FC236}">
                <a16:creationId xmlns:a16="http://schemas.microsoft.com/office/drawing/2014/main" xmlns="" id="{74158421-7E61-474D-ABEB-166E3AF30243}"/>
              </a:ext>
            </a:extLst>
          </p:cNvPr>
          <p:cNvSpPr/>
          <p:nvPr/>
        </p:nvSpPr>
        <p:spPr>
          <a:xfrm>
            <a:off x="4346079" y="2278396"/>
            <a:ext cx="1544656" cy="61028"/>
          </a:xfrm>
          <a:prstGeom prst="rect">
            <a:avLst/>
          </a:prstGeom>
          <a:solidFill>
            <a:srgbClr val="0C0C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xmlns="" id="{DDFDF3BF-446B-4F3A-978C-7EE329AD5567}"/>
              </a:ext>
            </a:extLst>
          </p:cNvPr>
          <p:cNvSpPr/>
          <p:nvPr/>
        </p:nvSpPr>
        <p:spPr>
          <a:xfrm>
            <a:off x="5947509" y="1586791"/>
            <a:ext cx="1544656" cy="646878"/>
          </a:xfrm>
          <a:prstGeom prst="rect">
            <a:avLst/>
          </a:prstGeom>
          <a:solidFill>
            <a:srgbClr val="BA60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srgbClr val="EF4A4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Oval 38">
            <a:extLst>
              <a:ext uri="{FF2B5EF4-FFF2-40B4-BE49-F238E27FC236}">
                <a16:creationId xmlns:a16="http://schemas.microsoft.com/office/drawing/2014/main" xmlns="" id="{AA0E0B9E-D70F-444D-8D12-FBBD89B3B3BB}"/>
              </a:ext>
            </a:extLst>
          </p:cNvPr>
          <p:cNvSpPr/>
          <p:nvPr/>
        </p:nvSpPr>
        <p:spPr>
          <a:xfrm>
            <a:off x="6341888" y="1201272"/>
            <a:ext cx="755895" cy="701827"/>
          </a:xfrm>
          <a:prstGeom prst="ellipse">
            <a:avLst/>
          </a:prstGeom>
          <a:solidFill>
            <a:srgbClr val="BA6030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xmlns="" id="{645B08BE-B947-4CD7-B2A1-B3494C2F3666}"/>
              </a:ext>
            </a:extLst>
          </p:cNvPr>
          <p:cNvSpPr txBox="1"/>
          <p:nvPr/>
        </p:nvSpPr>
        <p:spPr>
          <a:xfrm>
            <a:off x="6133442" y="1908613"/>
            <a:ext cx="126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/>
            <a:r>
              <a:rPr lang="th-TH" altLang="ko-KR" sz="1400" dirty="0">
                <a:solidFill>
                  <a:prstClr val="white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ช่วงลดราคา</a:t>
            </a:r>
            <a:endParaRPr lang="ko-KR" altLang="en-US" sz="1400" dirty="0">
              <a:solidFill>
                <a:prstClr val="white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xmlns="" id="{6F974346-7191-412B-BF65-73B0C1004B8D}"/>
              </a:ext>
            </a:extLst>
          </p:cNvPr>
          <p:cNvSpPr/>
          <p:nvPr/>
        </p:nvSpPr>
        <p:spPr>
          <a:xfrm>
            <a:off x="5947509" y="2290514"/>
            <a:ext cx="1544656" cy="61028"/>
          </a:xfrm>
          <a:prstGeom prst="rect">
            <a:avLst/>
          </a:prstGeom>
          <a:solidFill>
            <a:srgbClr val="0C0C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Block Arc 11">
            <a:extLst>
              <a:ext uri="{FF2B5EF4-FFF2-40B4-BE49-F238E27FC236}">
                <a16:creationId xmlns:a16="http://schemas.microsoft.com/office/drawing/2014/main" xmlns="" id="{B53FA619-0AFA-4A8D-823E-BB4635E8BAE8}"/>
              </a:ext>
            </a:extLst>
          </p:cNvPr>
          <p:cNvSpPr/>
          <p:nvPr/>
        </p:nvSpPr>
        <p:spPr>
          <a:xfrm rot="10800000">
            <a:off x="4982845" y="1301117"/>
            <a:ext cx="292229" cy="44148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xmlns="" id="{58BA5F95-1F23-4DBB-860C-B18D4C66DF79}"/>
              </a:ext>
            </a:extLst>
          </p:cNvPr>
          <p:cNvSpPr>
            <a:spLocks noChangeAspect="1"/>
          </p:cNvSpPr>
          <p:nvPr/>
        </p:nvSpPr>
        <p:spPr>
          <a:xfrm rot="2160000">
            <a:off x="6502478" y="1324142"/>
            <a:ext cx="448268" cy="483675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298079" y="57080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2"/>
              </a:rPr>
              <a:t>https://myfriendscoffee.com/best-coffee-on-amazon/</a:t>
            </a:r>
            <a:endParaRPr lang="th-TH" sz="1000" dirty="0"/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539121" y="1669193"/>
            <a:ext cx="392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สำรวจการตั้งราคาของกาแฟต่างๆใน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Amazon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7877021" y="2621233"/>
            <a:ext cx="423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จะพบว่าราคาเฉลี่ยสินค้าอยู่ที่ </a:t>
            </a:r>
            <a:r>
              <a:rPr lang="en-US" sz="2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20.44 $</a:t>
            </a:r>
            <a:endParaRPr lang="th-TH" sz="20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8186499" y="3010010"/>
            <a:ext cx="361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ompt" panose="00000500000000000000" pitchFamily="2" charset="-34"/>
                <a:ea typeface="FZShuTi" pitchFamily="2" charset="-122"/>
                <a:cs typeface="Prompt" panose="00000500000000000000" pitchFamily="2" charset="-34"/>
              </a:rPr>
              <a:t>ช่วงลดราคาอยู่ที่ </a:t>
            </a:r>
            <a:r>
              <a:rPr lang="th-TH" altLang="ko-KR" dirty="0">
                <a:solidFill>
                  <a:srgbClr val="FF9900"/>
                </a:solidFill>
                <a:latin typeface="Prompt" panose="00000500000000000000" pitchFamily="2" charset="-34"/>
                <a:ea typeface="FZShuTi" pitchFamily="2" charset="-122"/>
                <a:cs typeface="Prompt" panose="00000500000000000000" pitchFamily="2" charset="-34"/>
              </a:rPr>
              <a:t>17.36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xmlns="" id="{B20709FF-660F-45A2-B906-630701F8F2F5}"/>
              </a:ext>
            </a:extLst>
          </p:cNvPr>
          <p:cNvSpPr txBox="1"/>
          <p:nvPr/>
        </p:nvSpPr>
        <p:spPr>
          <a:xfrm>
            <a:off x="7532669" y="4487683"/>
            <a:ext cx="4699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โดยเราจะคิดกำไร</a:t>
            </a:r>
          </a:p>
          <a:p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ช่วงขาย </a:t>
            </a:r>
            <a:r>
              <a:rPr lang="en-US" sz="24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50%</a:t>
            </a:r>
            <a:r>
              <a:rPr lang="th-TH" sz="24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จากราคาจริง </a:t>
            </a:r>
          </a:p>
          <a:p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ช่วงลดราคา </a:t>
            </a:r>
            <a:r>
              <a:rPr lang="en-US" sz="24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20-10%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จากราคาขาย</a:t>
            </a:r>
          </a:p>
          <a:p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พยายามหาวิธีให้ต้นทุนต่ำลง</a:t>
            </a:r>
          </a:p>
        </p:txBody>
      </p:sp>
    </p:spTree>
    <p:extLst>
      <p:ext uri="{BB962C8B-B14F-4D97-AF65-F5344CB8AC3E}">
        <p14:creationId xmlns:p14="http://schemas.microsoft.com/office/powerpoint/2010/main" val="33728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339">
            <a:off x="7654413" y="306772"/>
            <a:ext cx="2699743" cy="2699743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-14806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677917" y="293198"/>
            <a:ext cx="11161986" cy="92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th-TH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กลุ่มลูกค้าไหนบ้างที่ซื้อสินค้าใน</a:t>
            </a:r>
            <a:r>
              <a:rPr lang="en-US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Amazon ?</a:t>
            </a:r>
            <a:endParaRPr lang="th-TH" sz="40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xmlns="" id="{C0EEB5AC-8B48-46E5-87E7-069CD9BCBF2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465309" y="1545534"/>
          <a:ext cx="7887018" cy="4263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รูปภาพ 9">
            <a:extLst>
              <a:ext uri="{FF2B5EF4-FFF2-40B4-BE49-F238E27FC236}">
                <a16:creationId xmlns:a16="http://schemas.microsoft.com/office/drawing/2014/main" xmlns="" id="{60759D39-FA60-4538-B1F2-FE7DDDAD36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29" y="4148919"/>
            <a:ext cx="2502260" cy="2502260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1589774" y="6334780"/>
            <a:ext cx="393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</a:t>
            </a:r>
            <a:endParaRPr lang="en-US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171">
            <a:off x="10757099" y="2146169"/>
            <a:ext cx="724320" cy="724320"/>
          </a:xfrm>
          <a:prstGeom prst="rect">
            <a:avLst/>
          </a:prstGeom>
        </p:spPr>
      </p:pic>
      <p:graphicFrame>
        <p:nvGraphicFramePr>
          <p:cNvPr id="17" name="Chart 4">
            <a:extLst>
              <a:ext uri="{FF2B5EF4-FFF2-40B4-BE49-F238E27FC236}">
                <a16:creationId xmlns:a16="http://schemas.microsoft.com/office/drawing/2014/main" xmlns="" id="{3AD66813-2D81-4F99-B0FF-1DC97D8DD98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4596" y="1829446"/>
          <a:ext cx="8231772" cy="412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9" name="รูปภาพ 9">
            <a:extLst>
              <a:ext uri="{FF2B5EF4-FFF2-40B4-BE49-F238E27FC236}">
                <a16:creationId xmlns:a16="http://schemas.microsoft.com/office/drawing/2014/main" xmlns="" id="{D31F9770-6E8D-4213-9FAB-96AE361C37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767" y="4369047"/>
            <a:ext cx="744236" cy="74423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xmlns="" id="{455AE854-A996-477C-80B2-118CE6BF4171}"/>
              </a:ext>
            </a:extLst>
          </p:cNvPr>
          <p:cNvSpPr txBox="1">
            <a:spLocks/>
          </p:cNvSpPr>
          <p:nvPr/>
        </p:nvSpPr>
        <p:spPr>
          <a:xfrm>
            <a:off x="1932981" y="1062057"/>
            <a:ext cx="516118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กราฟแสดงราคารวมที่ซื้อและบ้านที่มีคนอายุมากที่สุด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6A2383DD-87BA-4B67-A5F6-6098E7A40032}"/>
              </a:ext>
            </a:extLst>
          </p:cNvPr>
          <p:cNvSpPr txBox="1">
            <a:spLocks/>
          </p:cNvSpPr>
          <p:nvPr/>
        </p:nvSpPr>
        <p:spPr>
          <a:xfrm>
            <a:off x="8273961" y="2717474"/>
            <a:ext cx="3785121" cy="1728672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พบว่าลูกค้าส่วนใหญ่เป็นกลุ่มที่มีระดับ</a:t>
            </a:r>
          </a:p>
          <a:p>
            <a:pPr algn="ctr">
              <a:lnSpc>
                <a:spcPct val="150000"/>
              </a:lnSpc>
            </a:pPr>
            <a:r>
              <a:rPr lang="th-TH" sz="1600" u="sng" dirty="0">
                <a:latin typeface="Prompt" panose="00000500000000000000" pitchFamily="2" charset="-34"/>
                <a:cs typeface="Prompt" panose="00000500000000000000" pitchFamily="2" charset="-34"/>
              </a:rPr>
              <a:t>ฐานะทางบ้านปานกลาง</a:t>
            </a:r>
          </a:p>
          <a:p>
            <a:pPr algn="ctr">
              <a:lnSpc>
                <a:spcPct val="150000"/>
              </a:lnSpc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และอยู่อาศัยกับ</a:t>
            </a:r>
            <a:r>
              <a:rPr lang="th-TH" sz="1600" u="sng" dirty="0">
                <a:latin typeface="Prompt" panose="00000500000000000000" pitchFamily="2" charset="-34"/>
                <a:cs typeface="Prompt" panose="00000500000000000000" pitchFamily="2" charset="-34"/>
              </a:rPr>
              <a:t>ผู้สูงอายุที่มีอายุ</a:t>
            </a:r>
            <a:r>
              <a:rPr lang="en-US" sz="1600" u="sng" dirty="0">
                <a:latin typeface="Prompt" panose="00000500000000000000" pitchFamily="2" charset="-34"/>
                <a:cs typeface="Prompt" panose="00000500000000000000" pitchFamily="2" charset="-34"/>
              </a:rPr>
              <a:t> 65</a:t>
            </a:r>
            <a:r>
              <a:rPr lang="th-TH" sz="1600" u="sng" dirty="0">
                <a:latin typeface="Prompt" panose="00000500000000000000" pitchFamily="2" charset="-34"/>
                <a:cs typeface="Prompt" panose="00000500000000000000" pitchFamily="2" charset="-34"/>
              </a:rPr>
              <a:t> ปีขึ้นไป</a:t>
            </a:r>
          </a:p>
        </p:txBody>
      </p:sp>
    </p:spTree>
    <p:extLst>
      <p:ext uri="{BB962C8B-B14F-4D97-AF65-F5344CB8AC3E}">
        <p14:creationId xmlns:p14="http://schemas.microsoft.com/office/powerpoint/2010/main" val="4995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1589774" y="633478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074" name="Picture 2" descr="USA Cov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51" y="1842819"/>
            <a:ext cx="5217244" cy="298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/>
          <p:cNvSpPr txBox="1"/>
          <p:nvPr/>
        </p:nvSpPr>
        <p:spPr>
          <a:xfrm>
            <a:off x="1415845" y="4965290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Covid-19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ใน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USA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42" y="3307613"/>
            <a:ext cx="1989158" cy="198915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62" y="2648355"/>
            <a:ext cx="1561289" cy="1561289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844" y="1713634"/>
            <a:ext cx="1366004" cy="1366004"/>
          </a:xfrm>
          <a:prstGeom prst="rect">
            <a:avLst/>
          </a:prstGeom>
        </p:spPr>
      </p:pic>
      <p:sp>
        <p:nvSpPr>
          <p:cNvPr id="12" name="กล่องข้อความ 11"/>
          <p:cNvSpPr txBox="1"/>
          <p:nvPr/>
        </p:nvSpPr>
        <p:spPr>
          <a:xfrm>
            <a:off x="5744573" y="5221782"/>
            <a:ext cx="644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คนสนใจด้านสุขภาพมากขึ้น </a:t>
            </a:r>
          </a:p>
          <a:p>
            <a:pPr algn="ctr"/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โดยเฉพาะผู้สูงอายุที่เป็นผู้เสี่ยงติดโรคที่สุด</a:t>
            </a:r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01" y="2769010"/>
            <a:ext cx="2095490" cy="2095490"/>
          </a:xfrm>
          <a:prstGeom prst="rect">
            <a:avLst/>
          </a:prstGeom>
        </p:spPr>
      </p:pic>
      <p:sp>
        <p:nvSpPr>
          <p:cNvPr id="14" name="สี่เหลี่ยมผืนผ้า 1">
            <a:extLst>
              <a:ext uri="{FF2B5EF4-FFF2-40B4-BE49-F238E27FC236}">
                <a16:creationId xmlns:a16="http://schemas.microsoft.com/office/drawing/2014/main" xmlns="" id="{02D0AFEC-4348-45EE-BDF4-8B070D830875}"/>
              </a:ext>
            </a:extLst>
          </p:cNvPr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766763" y="341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ในปี</a:t>
            </a:r>
            <a:r>
              <a:rPr lang="en-US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2020 </a:t>
            </a:r>
            <a:r>
              <a:rPr lang="th-TH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คนจะนิยมซื้ออะไรกันบ้าง</a:t>
            </a:r>
            <a:r>
              <a:rPr lang="en-US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?</a:t>
            </a:r>
            <a:endParaRPr lang="th-TH" sz="40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82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1589774" y="633478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4" name="สี่เหลี่ยมผืนผ้า 1">
            <a:extLst>
              <a:ext uri="{FF2B5EF4-FFF2-40B4-BE49-F238E27FC236}">
                <a16:creationId xmlns:a16="http://schemas.microsoft.com/office/drawing/2014/main" xmlns="" id="{02D0AFEC-4348-45EE-BDF4-8B070D830875}"/>
              </a:ext>
            </a:extLst>
          </p:cNvPr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766763" y="341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เราควรขายอะไรที่เน้นด้านสุขภาพ </a:t>
            </a:r>
            <a:r>
              <a:rPr lang="en-US" sz="40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sz="40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xmlns="" id="{D1261C99-63AB-4116-B301-96F27CAF02E9}"/>
              </a:ext>
            </a:extLst>
          </p:cNvPr>
          <p:cNvSpPr txBox="1">
            <a:spLocks/>
          </p:cNvSpPr>
          <p:nvPr/>
        </p:nvSpPr>
        <p:spPr>
          <a:xfrm>
            <a:off x="639522" y="1265909"/>
            <a:ext cx="4878663" cy="1092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1) 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คนอเมริกาส่วนใหญ่มีปัญหาสุขภาพอะไร 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xmlns="" id="{67A7A39D-1CEA-4DB2-96F4-86CD147CB09B}"/>
              </a:ext>
            </a:extLst>
          </p:cNvPr>
          <p:cNvSpPr txBox="1">
            <a:spLocks/>
          </p:cNvSpPr>
          <p:nvPr/>
        </p:nvSpPr>
        <p:spPr>
          <a:xfrm>
            <a:off x="6427823" y="1265909"/>
            <a:ext cx="5309359" cy="1092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2)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ในช่วง 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Covid-19</a:t>
            </a:r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 คนมีแนวโน้มซื้อสินค้าประเภทใด </a:t>
            </a:r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cxnSp>
        <p:nvCxnSpPr>
          <p:cNvPr id="17" name="ตัวเชื่อมต่อตรง 7">
            <a:extLst>
              <a:ext uri="{FF2B5EF4-FFF2-40B4-BE49-F238E27FC236}">
                <a16:creationId xmlns:a16="http://schemas.microsoft.com/office/drawing/2014/main" xmlns="" id="{3E8A39A2-9629-43C1-9BA5-46BF271E9812}"/>
              </a:ext>
            </a:extLst>
          </p:cNvPr>
          <p:cNvCxnSpPr>
            <a:cxnSpLocks/>
          </p:cNvCxnSpPr>
          <p:nvPr/>
        </p:nvCxnSpPr>
        <p:spPr bwMode="auto">
          <a:xfrm>
            <a:off x="6024563" y="1438153"/>
            <a:ext cx="0" cy="4638384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16905C1-3D0F-424C-A2AB-A9A5A100DB32}"/>
              </a:ext>
            </a:extLst>
          </p:cNvPr>
          <p:cNvGrpSpPr/>
          <p:nvPr/>
        </p:nvGrpSpPr>
        <p:grpSpPr>
          <a:xfrm>
            <a:off x="7081631" y="1893361"/>
            <a:ext cx="4001742" cy="4003593"/>
            <a:chOff x="7081631" y="1893361"/>
            <a:chExt cx="4001742" cy="4003593"/>
          </a:xfrm>
        </p:grpSpPr>
        <p:pic>
          <p:nvPicPr>
            <p:cNvPr id="1026" name="Picture 2" descr="COVID-19 Infographic">
              <a:extLst>
                <a:ext uri="{FF2B5EF4-FFF2-40B4-BE49-F238E27FC236}">
                  <a16:creationId xmlns:a16="http://schemas.microsoft.com/office/drawing/2014/main" xmlns="" id="{9C715629-F27B-4728-905F-4FA08A7D0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4" b="74633"/>
            <a:stretch/>
          </p:blipFill>
          <p:spPr bwMode="auto">
            <a:xfrm>
              <a:off x="7081631" y="1893361"/>
              <a:ext cx="4001742" cy="394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วงรี 12">
              <a:extLst>
                <a:ext uri="{FF2B5EF4-FFF2-40B4-BE49-F238E27FC236}">
                  <a16:creationId xmlns:a16="http://schemas.microsoft.com/office/drawing/2014/main" xmlns="" id="{2F52E2C0-4135-45F9-9F19-91E35A7F8300}"/>
                </a:ext>
              </a:extLst>
            </p:cNvPr>
            <p:cNvSpPr/>
            <p:nvPr/>
          </p:nvSpPr>
          <p:spPr>
            <a:xfrm>
              <a:off x="7189985" y="4499498"/>
              <a:ext cx="960101" cy="13974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01DA1C-535E-45C8-B8AD-7F9914AE0161}"/>
              </a:ext>
            </a:extLst>
          </p:cNvPr>
          <p:cNvSpPr txBox="1"/>
          <p:nvPr/>
        </p:nvSpPr>
        <p:spPr>
          <a:xfrm>
            <a:off x="7394702" y="5926213"/>
            <a:ext cx="61225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https://www.bigcommerce.com/blog/covid-19-ecommerce/</a:t>
            </a:r>
            <a:endParaRPr lang="th-TH" sz="1050" dirty="0"/>
          </a:p>
        </p:txBody>
      </p:sp>
      <p:pic>
        <p:nvPicPr>
          <p:cNvPr id="20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45E193A2-CBDE-4874-A71B-003216908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1" y="1630095"/>
            <a:ext cx="4036155" cy="4036155"/>
          </a:xfrm>
          <a:prstGeom prst="rect">
            <a:avLst/>
          </a:prstGeom>
        </p:spPr>
      </p:pic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xmlns="" id="{6563650F-8348-4F08-8951-2F36C0B28C6E}"/>
              </a:ext>
            </a:extLst>
          </p:cNvPr>
          <p:cNvSpPr txBox="1">
            <a:spLocks/>
          </p:cNvSpPr>
          <p:nvPr/>
        </p:nvSpPr>
        <p:spPr>
          <a:xfrm>
            <a:off x="639522" y="5938881"/>
            <a:ext cx="4878663" cy="1092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มีผู้ป่วยกลุ่มโรค 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NCDs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จำนวนมาก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FE808BD-E20A-40AB-8F94-3BCAC299A803}"/>
              </a:ext>
            </a:extLst>
          </p:cNvPr>
          <p:cNvSpPr txBox="1"/>
          <p:nvPr/>
        </p:nvSpPr>
        <p:spPr>
          <a:xfrm>
            <a:off x="872503" y="5666250"/>
            <a:ext cx="66532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https://www.ncoa.org/blog/10-common-chronic-diseases-prevention-tips/</a:t>
            </a:r>
            <a:endParaRPr lang="th-TH" sz="1050" dirty="0"/>
          </a:p>
        </p:txBody>
      </p:sp>
    </p:spTree>
    <p:extLst>
      <p:ext uri="{BB962C8B-B14F-4D97-AF65-F5344CB8AC3E}">
        <p14:creationId xmlns:p14="http://schemas.microsoft.com/office/powerpoint/2010/main" val="25181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5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" y="0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graphicFrame>
        <p:nvGraphicFramePr>
          <p:cNvPr id="7" name="แผนภูมิ 6"/>
          <p:cNvGraphicFramePr>
            <a:graphicFrameLocks/>
          </p:cNvGraphicFramePr>
          <p:nvPr>
            <p:extLst/>
          </p:nvPr>
        </p:nvGraphicFramePr>
        <p:xfrm>
          <a:off x="236482" y="555522"/>
          <a:ext cx="9380484" cy="5077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-732420" y="5718247"/>
            <a:ext cx="1126531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dirty="0">
                <a:latin typeface="Prompt" panose="00000500000000000000" pitchFamily="2" charset="-34"/>
                <a:cs typeface="Prompt" panose="00000500000000000000" pitchFamily="2" charset="-34"/>
              </a:rPr>
              <a:t>ทำให้เราสนใจทำสินค้าอาหารเพื่อสุขภาพ</a:t>
            </a: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27" y="3783126"/>
            <a:ext cx="2227235" cy="2227235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>
            <a:cxnSpLocks/>
          </p:cNvCxnSpPr>
          <p:nvPr/>
        </p:nvCxnSpPr>
        <p:spPr>
          <a:xfrm flipH="1">
            <a:off x="3880183" y="1903853"/>
            <a:ext cx="313445" cy="6754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8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3" name="ตัวแทนเนื้อหา 2"/>
          <p:cNvSpPr txBox="1">
            <a:spLocks/>
          </p:cNvSpPr>
          <p:nvPr/>
        </p:nvSpPr>
        <p:spPr>
          <a:xfrm>
            <a:off x="419101" y="270088"/>
            <a:ext cx="11448954" cy="92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th-TH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สินค้าไหนขายดีสุดในกลุ่ม</a:t>
            </a:r>
            <a:r>
              <a:rPr lang="en-US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FOOD&amp;BEVERAGE ?</a:t>
            </a:r>
            <a:endParaRPr lang="th-TH" sz="36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6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xmlns="" id="{90D99FE9-75DC-47EE-86A0-176715E637B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0475" y="1328725"/>
          <a:ext cx="7890318" cy="4709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กล่องข้อความ 7"/>
          <p:cNvSpPr txBox="1"/>
          <p:nvPr/>
        </p:nvSpPr>
        <p:spPr>
          <a:xfrm>
            <a:off x="7970793" y="1927123"/>
            <a:ext cx="3897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พบว่าเครื่องดื่มเป็นสินค้าที่ขายดีที่สุด</a:t>
            </a: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25" y="3116427"/>
            <a:ext cx="2794823" cy="27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5124" y="5281560"/>
            <a:ext cx="1066772" cy="1066773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" y="6302476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1589774" y="6334780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7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xmlns="" id="{9AEFFD2D-D062-4A5B-A6D3-90A38FE8EA33}"/>
              </a:ext>
            </a:extLst>
          </p:cNvPr>
          <p:cNvSpPr txBox="1"/>
          <p:nvPr/>
        </p:nvSpPr>
        <p:spPr>
          <a:xfrm>
            <a:off x="820416" y="5623647"/>
            <a:ext cx="10469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กาแฟเป็นเครื่องดื่มที่คนนิยมที่สุด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E4CC85A-3EC3-405D-9484-F8269E88E63F}"/>
              </a:ext>
            </a:extLst>
          </p:cNvPr>
          <p:cNvGrpSpPr/>
          <p:nvPr/>
        </p:nvGrpSpPr>
        <p:grpSpPr>
          <a:xfrm>
            <a:off x="0" y="1645220"/>
            <a:ext cx="3878695" cy="3529612"/>
            <a:chOff x="22312" y="1642756"/>
            <a:chExt cx="3856383" cy="3585084"/>
          </a:xfrm>
        </p:grpSpPr>
        <p:graphicFrame>
          <p:nvGraphicFramePr>
            <p:cNvPr id="8" name="Chart 3">
              <a:extLst>
                <a:ext uri="{FF2B5EF4-FFF2-40B4-BE49-F238E27FC236}">
                  <a16:creationId xmlns:a16="http://schemas.microsoft.com/office/drawing/2014/main" xmlns="" id="{011CEC9C-750C-4678-8477-2FE79BEADB34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2312" y="1642756"/>
            <a:ext cx="3856383" cy="3585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" name="วงรี 12"/>
            <p:cNvSpPr/>
            <p:nvPr/>
          </p:nvSpPr>
          <p:spPr>
            <a:xfrm>
              <a:off x="175870" y="4014767"/>
              <a:ext cx="711200" cy="3838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F346C0F-FE6A-4A20-822E-F6A874A23A54}"/>
              </a:ext>
            </a:extLst>
          </p:cNvPr>
          <p:cNvGrpSpPr/>
          <p:nvPr/>
        </p:nvGrpSpPr>
        <p:grpSpPr>
          <a:xfrm>
            <a:off x="3856383" y="1627350"/>
            <a:ext cx="4028660" cy="3600490"/>
            <a:chOff x="3856383" y="1627350"/>
            <a:chExt cx="4028660" cy="3600490"/>
          </a:xfrm>
        </p:grpSpPr>
        <p:graphicFrame>
          <p:nvGraphicFramePr>
            <p:cNvPr id="9" name="Chart 5">
              <a:extLst>
                <a:ext uri="{FF2B5EF4-FFF2-40B4-BE49-F238E27FC236}">
                  <a16:creationId xmlns:a16="http://schemas.microsoft.com/office/drawing/2014/main" xmlns="" id="{405BB01C-5754-4FEC-94CC-0B1A905E7F17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3856383" y="1627350"/>
            <a:ext cx="4028660" cy="36004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" name="วงรี 13"/>
            <p:cNvSpPr/>
            <p:nvPr/>
          </p:nvSpPr>
          <p:spPr>
            <a:xfrm>
              <a:off x="4001928" y="4014767"/>
              <a:ext cx="711200" cy="3838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5" name="รูปภาพ 11">
            <a:extLst>
              <a:ext uri="{FF2B5EF4-FFF2-40B4-BE49-F238E27FC236}">
                <a16:creationId xmlns:a16="http://schemas.microsoft.com/office/drawing/2014/main" xmlns="" id="{67440279-6C04-4119-A814-119386509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5" y="5276542"/>
            <a:ext cx="1066773" cy="1066773"/>
          </a:xfrm>
          <a:prstGeom prst="rect">
            <a:avLst/>
          </a:prstGeom>
        </p:spPr>
      </p:pic>
      <p:sp>
        <p:nvSpPr>
          <p:cNvPr id="17" name="กล่องข้อความ 6">
            <a:extLst>
              <a:ext uri="{FF2B5EF4-FFF2-40B4-BE49-F238E27FC236}">
                <a16:creationId xmlns:a16="http://schemas.microsoft.com/office/drawing/2014/main" xmlns="" id="{B72A2E88-AF2B-49E1-A12B-3147780B4BDE}"/>
              </a:ext>
            </a:extLst>
          </p:cNvPr>
          <p:cNvSpPr txBox="1"/>
          <p:nvPr/>
        </p:nvSpPr>
        <p:spPr>
          <a:xfrm>
            <a:off x="8255420" y="4677225"/>
            <a:ext cx="36022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https://www.marketwatch.com/story/international-coffee-day-americans-drink-more-coffee-than-soda-tea-and-juice-combined-2017-09-29</a:t>
            </a:r>
            <a:endParaRPr lang="th-TH"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D113F99-543F-427A-A7F4-1D95D6C91758}"/>
              </a:ext>
            </a:extLst>
          </p:cNvPr>
          <p:cNvGrpSpPr/>
          <p:nvPr/>
        </p:nvGrpSpPr>
        <p:grpSpPr>
          <a:xfrm>
            <a:off x="7750876" y="2067339"/>
            <a:ext cx="4642924" cy="2609886"/>
            <a:chOff x="7750876" y="2067339"/>
            <a:chExt cx="4642924" cy="2609886"/>
          </a:xfrm>
        </p:grpSpPr>
        <p:pic>
          <p:nvPicPr>
            <p:cNvPr id="16" name="Picture 2" descr="International Coffee Day: Americans drink more coffee than soda ...">
              <a:extLst>
                <a:ext uri="{FF2B5EF4-FFF2-40B4-BE49-F238E27FC236}">
                  <a16:creationId xmlns:a16="http://schemas.microsoft.com/office/drawing/2014/main" xmlns="" id="{896C6F65-C512-4852-8B75-EF8AFCC8C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876" y="2067339"/>
              <a:ext cx="4642924" cy="260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วงรี 13">
              <a:extLst>
                <a:ext uri="{FF2B5EF4-FFF2-40B4-BE49-F238E27FC236}">
                  <a16:creationId xmlns:a16="http://schemas.microsoft.com/office/drawing/2014/main" xmlns="" id="{6FFA18DA-BA57-4387-9F66-C869061F3F52}"/>
                </a:ext>
              </a:extLst>
            </p:cNvPr>
            <p:cNvSpPr/>
            <p:nvPr/>
          </p:nvSpPr>
          <p:spPr>
            <a:xfrm>
              <a:off x="8098216" y="4118543"/>
              <a:ext cx="616789" cy="31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สี่เหลี่ยมผืนผ้า 1">
            <a:extLst>
              <a:ext uri="{FF2B5EF4-FFF2-40B4-BE49-F238E27FC236}">
                <a16:creationId xmlns:a16="http://schemas.microsoft.com/office/drawing/2014/main" xmlns="" id="{4A543850-7C0D-4629-93C3-CA2AB7AA1F0D}"/>
              </a:ext>
            </a:extLst>
          </p:cNvPr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AEFFD2D-D062-4A5B-A6D3-90A38FE8EA33}"/>
              </a:ext>
            </a:extLst>
          </p:cNvPr>
          <p:cNvSpPr txBox="1"/>
          <p:nvPr/>
        </p:nvSpPr>
        <p:spPr>
          <a:xfrm>
            <a:off x="731368" y="325497"/>
            <a:ext cx="1046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คนนิยมเครื่องดื่มชนิดใดที่สุดในกลุ่ม</a:t>
            </a:r>
            <a:r>
              <a:rPr lang="en-US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32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BEVERAGES </a:t>
            </a:r>
            <a:r>
              <a:rPr lang="en-US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?</a:t>
            </a:r>
            <a:endParaRPr lang="th-TH" sz="36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1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0" y="6302477"/>
            <a:ext cx="12192000" cy="55552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1589774" y="633478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8</a:t>
            </a:r>
            <a:endParaRPr lang="th-TH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xmlns="" id="{4ADB6E5F-084E-4C56-9C4C-16D6A7C580A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43430" y="2090047"/>
          <a:ext cx="6010073" cy="3986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กล่องข้อความ 8"/>
          <p:cNvSpPr txBox="1"/>
          <p:nvPr/>
        </p:nvSpPr>
        <p:spPr>
          <a:xfrm>
            <a:off x="327664" y="1370720"/>
            <a:ext cx="5623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กราฟแสดงปริมาณและราคารวมของการซื้อกาแฟในบ้านที่มีช่วงอายุต่าง ๆ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29199C1-36A9-4E6D-92FB-78C54E8C5EF2}"/>
              </a:ext>
            </a:extLst>
          </p:cNvPr>
          <p:cNvGrpSpPr/>
          <p:nvPr/>
        </p:nvGrpSpPr>
        <p:grpSpPr>
          <a:xfrm>
            <a:off x="6415474" y="2149998"/>
            <a:ext cx="5433096" cy="3108534"/>
            <a:chOff x="458839" y="1448671"/>
            <a:chExt cx="7678993" cy="4319434"/>
          </a:xfrm>
        </p:grpSpPr>
        <p:pic>
          <p:nvPicPr>
            <p:cNvPr id="18" name="Picture 2" descr="Share Of Coffee Drinking Consumers, By Age Group">
              <a:extLst>
                <a:ext uri="{FF2B5EF4-FFF2-40B4-BE49-F238E27FC236}">
                  <a16:creationId xmlns:a16="http://schemas.microsoft.com/office/drawing/2014/main" xmlns="" id="{1989DF17-9597-41B7-9961-167AEF927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9" y="1448671"/>
              <a:ext cx="7678993" cy="431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กล่องข้อความ 2">
              <a:extLst>
                <a:ext uri="{FF2B5EF4-FFF2-40B4-BE49-F238E27FC236}">
                  <a16:creationId xmlns:a16="http://schemas.microsoft.com/office/drawing/2014/main" xmlns="" id="{3C074F01-3689-4853-87B9-6DC1A41795EB}"/>
                </a:ext>
              </a:extLst>
            </p:cNvPr>
            <p:cNvSpPr txBox="1"/>
            <p:nvPr/>
          </p:nvSpPr>
          <p:spPr>
            <a:xfrm>
              <a:off x="1988518" y="5233485"/>
              <a:ext cx="613603" cy="2971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Prompt" panose="00000500000000000000" pitchFamily="2" charset="-34"/>
                  <a:cs typeface="Prompt" panose="00000500000000000000" pitchFamily="2" charset="-34"/>
                </a:rPr>
                <a:t>15-24</a:t>
              </a:r>
              <a:endParaRPr lang="th-TH" sz="1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กล่องข้อความ 11">
              <a:extLst>
                <a:ext uri="{FF2B5EF4-FFF2-40B4-BE49-F238E27FC236}">
                  <a16:creationId xmlns:a16="http://schemas.microsoft.com/office/drawing/2014/main" xmlns="" id="{B8CD659A-06EE-449B-AD4B-79AAB76A6023}"/>
                </a:ext>
              </a:extLst>
            </p:cNvPr>
            <p:cNvSpPr txBox="1"/>
            <p:nvPr/>
          </p:nvSpPr>
          <p:spPr>
            <a:xfrm>
              <a:off x="3296943" y="5242349"/>
              <a:ext cx="648424" cy="2971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Prompt" panose="00000500000000000000" pitchFamily="2" charset="-34"/>
                  <a:cs typeface="Prompt" panose="00000500000000000000" pitchFamily="2" charset="-34"/>
                </a:rPr>
                <a:t>25-39</a:t>
              </a:r>
              <a:endParaRPr lang="th-TH" sz="1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1" name="กล่องข้อความ 12">
              <a:extLst>
                <a:ext uri="{FF2B5EF4-FFF2-40B4-BE49-F238E27FC236}">
                  <a16:creationId xmlns:a16="http://schemas.microsoft.com/office/drawing/2014/main" xmlns="" id="{3A7ABA0C-B683-4757-ACD0-4C9C8B1BA7D8}"/>
                </a:ext>
              </a:extLst>
            </p:cNvPr>
            <p:cNvSpPr txBox="1"/>
            <p:nvPr/>
          </p:nvSpPr>
          <p:spPr>
            <a:xfrm>
              <a:off x="4576118" y="5233483"/>
              <a:ext cx="786633" cy="342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40-64</a:t>
              </a:r>
              <a:endParaRPr lang="th-TH" sz="1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2" name="กล่องข้อความ 13">
              <a:extLst>
                <a:ext uri="{FF2B5EF4-FFF2-40B4-BE49-F238E27FC236}">
                  <a16:creationId xmlns:a16="http://schemas.microsoft.com/office/drawing/2014/main" xmlns="" id="{13FD1829-8270-4A8B-8DD3-D6DF64877FE5}"/>
                </a:ext>
              </a:extLst>
            </p:cNvPr>
            <p:cNvSpPr txBox="1"/>
            <p:nvPr/>
          </p:nvSpPr>
          <p:spPr>
            <a:xfrm>
              <a:off x="6032648" y="5242349"/>
              <a:ext cx="551004" cy="3421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Prompt" panose="00000500000000000000" pitchFamily="2" charset="-34"/>
                  <a:cs typeface="Prompt" panose="00000500000000000000" pitchFamily="2" charset="-34"/>
                </a:rPr>
                <a:t>65+</a:t>
              </a:r>
              <a:endParaRPr lang="th-TH" sz="10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25" name="กล่องข้อความ 8">
            <a:extLst>
              <a:ext uri="{FF2B5EF4-FFF2-40B4-BE49-F238E27FC236}">
                <a16:creationId xmlns:a16="http://schemas.microsoft.com/office/drawing/2014/main" xmlns="" id="{1CAD466D-4223-46DB-AFD4-C3AD7B731638}"/>
              </a:ext>
            </a:extLst>
          </p:cNvPr>
          <p:cNvSpPr txBox="1"/>
          <p:nvPr/>
        </p:nvSpPr>
        <p:spPr>
          <a:xfrm>
            <a:off x="6353503" y="1533682"/>
            <a:ext cx="562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กราฟแสดงช่วงอายุต่าง ๆ ที่นิยมดื่มกาแฟ</a:t>
            </a:r>
          </a:p>
        </p:txBody>
      </p:sp>
      <p:sp>
        <p:nvSpPr>
          <p:cNvPr id="26" name="สี่เหลี่ยมผืนผ้า 8">
            <a:extLst>
              <a:ext uri="{FF2B5EF4-FFF2-40B4-BE49-F238E27FC236}">
                <a16:creationId xmlns:a16="http://schemas.microsoft.com/office/drawing/2014/main" xmlns="" id="{095CA86E-FBB8-4932-A241-05F027ED9023}"/>
              </a:ext>
            </a:extLst>
          </p:cNvPr>
          <p:cNvSpPr/>
          <p:nvPr/>
        </p:nvSpPr>
        <p:spPr>
          <a:xfrm>
            <a:off x="7714833" y="532087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https://myfriendscoffee.com/usa-coffee-statistics/</a:t>
            </a:r>
            <a:r>
              <a:rPr lang="en-US" sz="1000" dirty="0"/>
              <a:t> </a:t>
            </a:r>
            <a:endParaRPr lang="th-TH" sz="1000" dirty="0"/>
          </a:p>
        </p:txBody>
      </p:sp>
      <p:cxnSp>
        <p:nvCxnSpPr>
          <p:cNvPr id="27" name="ตัวเชื่อมต่อตรง 7">
            <a:extLst>
              <a:ext uri="{FF2B5EF4-FFF2-40B4-BE49-F238E27FC236}">
                <a16:creationId xmlns:a16="http://schemas.microsoft.com/office/drawing/2014/main" xmlns="" id="{F853D652-E9C2-4486-AD99-BAD4FAE62C82}"/>
              </a:ext>
            </a:extLst>
          </p:cNvPr>
          <p:cNvCxnSpPr>
            <a:cxnSpLocks/>
          </p:cNvCxnSpPr>
          <p:nvPr/>
        </p:nvCxnSpPr>
        <p:spPr bwMode="auto">
          <a:xfrm>
            <a:off x="6024563" y="1438153"/>
            <a:ext cx="0" cy="4638384"/>
          </a:xfrm>
          <a:prstGeom prst="line">
            <a:avLst/>
          </a:prstGeom>
          <a:ln w="127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วงรี 12">
            <a:extLst>
              <a:ext uri="{FF2B5EF4-FFF2-40B4-BE49-F238E27FC236}">
                <a16:creationId xmlns:a16="http://schemas.microsoft.com/office/drawing/2014/main" xmlns="" id="{283F50C9-18FF-49C8-B118-020087777FBB}"/>
              </a:ext>
            </a:extLst>
          </p:cNvPr>
          <p:cNvSpPr/>
          <p:nvPr/>
        </p:nvSpPr>
        <p:spPr>
          <a:xfrm rot="16022810">
            <a:off x="808703" y="5400303"/>
            <a:ext cx="947021" cy="5771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วงรี 12">
            <a:extLst>
              <a:ext uri="{FF2B5EF4-FFF2-40B4-BE49-F238E27FC236}">
                <a16:creationId xmlns:a16="http://schemas.microsoft.com/office/drawing/2014/main" xmlns="" id="{E7510BD2-39B2-4F30-93BA-0FEB8F8F3F34}"/>
              </a:ext>
            </a:extLst>
          </p:cNvPr>
          <p:cNvSpPr/>
          <p:nvPr/>
        </p:nvSpPr>
        <p:spPr>
          <a:xfrm>
            <a:off x="10171725" y="4788841"/>
            <a:ext cx="715315" cy="3778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 1">
            <a:extLst>
              <a:ext uri="{FF2B5EF4-FFF2-40B4-BE49-F238E27FC236}">
                <a16:creationId xmlns:a16="http://schemas.microsoft.com/office/drawing/2014/main" xmlns="" id="{37BC3A25-73F0-4894-93E3-31D572542D48}"/>
              </a:ext>
            </a:extLst>
          </p:cNvPr>
          <p:cNvSpPr/>
          <p:nvPr/>
        </p:nvSpPr>
        <p:spPr>
          <a:xfrm>
            <a:off x="1" y="0"/>
            <a:ext cx="12192000" cy="1092593"/>
          </a:xfrm>
          <a:prstGeom prst="rect">
            <a:avLst/>
          </a:prstGeom>
          <a:solidFill>
            <a:srgbClr val="222E3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F99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D1D55CA-393F-4BBD-8590-E84E2A901085}"/>
              </a:ext>
            </a:extLst>
          </p:cNvPr>
          <p:cNvSpPr txBox="1">
            <a:spLocks/>
          </p:cNvSpPr>
          <p:nvPr/>
        </p:nvSpPr>
        <p:spPr>
          <a:xfrm>
            <a:off x="982781" y="362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ผู้สูงอายุนิยมซื้อกาแฟเยอะไหม</a:t>
            </a:r>
            <a:r>
              <a:rPr lang="en-US" sz="3600" dirty="0">
                <a:solidFill>
                  <a:srgbClr val="FF99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?</a:t>
            </a:r>
            <a:endParaRPr lang="th-TH" sz="3600" dirty="0">
              <a:solidFill>
                <a:srgbClr val="FF99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23" name="รูปภาพ 7">
            <a:extLst>
              <a:ext uri="{FF2B5EF4-FFF2-40B4-BE49-F238E27FC236}">
                <a16:creationId xmlns:a16="http://schemas.microsoft.com/office/drawing/2014/main" xmlns="" id="{A025A156-594B-44AA-A4CA-7A726A11E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23" y="262344"/>
            <a:ext cx="606220" cy="6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1254</Words>
  <Application>Microsoft Office PowerPoint</Application>
  <PresentationFormat>แบบจอกว้าง</PresentationFormat>
  <Paragraphs>217</Paragraphs>
  <Slides>23</Slides>
  <Notes>12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23</vt:i4>
      </vt:variant>
    </vt:vector>
  </HeadingPairs>
  <TitlesOfParts>
    <vt:vector size="34" baseType="lpstr">
      <vt:lpstr>Prompt</vt:lpstr>
      <vt:lpstr>Symbol</vt:lpstr>
      <vt:lpstr>Calibri</vt:lpstr>
      <vt:lpstr>FZShuTi</vt:lpstr>
      <vt:lpstr>Angsana New</vt:lpstr>
      <vt:lpstr>Times New Roman</vt:lpstr>
      <vt:lpstr>Calibri Light</vt:lpstr>
      <vt:lpstr>Arial</vt:lpstr>
      <vt:lpstr>Cordia New</vt:lpstr>
      <vt:lpstr>맑은 고딕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 YOU!!</vt:lpstr>
      <vt:lpstr>ภาคผนวก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Suthatip Chaithep</dc:creator>
  <cp:lastModifiedBy>Suthatip Chaithep</cp:lastModifiedBy>
  <cp:revision>17</cp:revision>
  <dcterms:created xsi:type="dcterms:W3CDTF">2020-06-05T07:10:32Z</dcterms:created>
  <dcterms:modified xsi:type="dcterms:W3CDTF">2020-06-05T16:33:38Z</dcterms:modified>
</cp:coreProperties>
</file>